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Lst>
  <p:sldSz cy="6858000" cx="9144000"/>
  <p:notesSz cx="7315200" cy="9601200"/>
  <p:embeddedFontLst>
    <p:embeddedFont>
      <p:font typeface="Proxima Nova"/>
      <p:regular r:id="rId147"/>
      <p:bold r:id="rId148"/>
      <p:italic r:id="rId149"/>
      <p:boldItalic r:id="rId150"/>
    </p:embeddedFont>
    <p:embeddedFont>
      <p:font typeface="Roboto"/>
      <p:regular r:id="rId151"/>
      <p:bold r:id="rId152"/>
      <p:italic r:id="rId153"/>
      <p:boldItalic r:id="rId154"/>
    </p:embeddedFont>
    <p:embeddedFont>
      <p:font typeface="Roboto Mono"/>
      <p:regular r:id="rId155"/>
      <p:bold r:id="rId156"/>
      <p:italic r:id="rId157"/>
      <p:boldItalic r:id="rId1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026">
          <p15:clr>
            <a:srgbClr val="A4A3A4"/>
          </p15:clr>
        </p15:guide>
        <p15:guide id="2" pos="2160">
          <p15:clr>
            <a:srgbClr val="A4A3A4"/>
          </p15:clr>
        </p15:guide>
        <p15:guide id="3" orient="horz" pos="3125">
          <p15:clr>
            <a:srgbClr val="000000"/>
          </p15:clr>
        </p15:guide>
        <p15:guide id="4" pos="2304">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D2BA437-E426-496D-AD6E-3C68CCE5E646}">
  <a:tblStyle styleId="{BD2BA437-E426-496D-AD6E-3C68CCE5E64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8C84A451-BD61-4353-8ED4-DB2B2FEF08F0}"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5E6"/>
          </a:solidFill>
        </a:fill>
      </a:tcStyle>
    </a:wholeTbl>
    <a:band1H>
      <a:tcTxStyle b="off" i="off"/>
      <a:tcStyle>
        <a:fill>
          <a:solidFill>
            <a:srgbClr val="DCEACA"/>
          </a:solidFill>
        </a:fill>
      </a:tcStyle>
    </a:band1H>
    <a:band2H>
      <a:tcTxStyle b="off" i="off"/>
    </a:band2H>
    <a:band1V>
      <a:tcTxStyle b="off" i="off"/>
      <a:tcStyle>
        <a:fill>
          <a:solidFill>
            <a:srgbClr val="DCEA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6" orient="horz"/>
        <p:guide pos="2160"/>
        <p:guide pos="31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ProximaNova-boldItalic.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ProximaNova-italic.fntdata"/><Relationship Id="rId4" Type="http://schemas.openxmlformats.org/officeDocument/2006/relationships/tableStyles" Target="tableStyles.xml"/><Relationship Id="rId148" Type="http://schemas.openxmlformats.org/officeDocument/2006/relationships/font" Target="fonts/ProximaNova-bold.fntdata"/><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ProximaNova-regular.fntdata"/><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154" Type="http://schemas.openxmlformats.org/officeDocument/2006/relationships/font" Target="fonts/Roboto-boldItalic.fntdata"/><Relationship Id="rId58" Type="http://schemas.openxmlformats.org/officeDocument/2006/relationships/slide" Target="slides/slide51.xml"/><Relationship Id="rId153" Type="http://schemas.openxmlformats.org/officeDocument/2006/relationships/font" Target="fonts/Roboto-italic.fntdata"/><Relationship Id="rId152" Type="http://schemas.openxmlformats.org/officeDocument/2006/relationships/font" Target="fonts/Roboto-bold.fntdata"/><Relationship Id="rId151" Type="http://schemas.openxmlformats.org/officeDocument/2006/relationships/font" Target="fonts/Roboto-regular.fntdata"/><Relationship Id="rId158" Type="http://schemas.openxmlformats.org/officeDocument/2006/relationships/font" Target="fonts/RobotoMono-boldItalic.fntdata"/><Relationship Id="rId157" Type="http://schemas.openxmlformats.org/officeDocument/2006/relationships/font" Target="fonts/RobotoMono-italic.fntdata"/><Relationship Id="rId156" Type="http://schemas.openxmlformats.org/officeDocument/2006/relationships/font" Target="fonts/RobotoMono-bold.fntdata"/><Relationship Id="rId155" Type="http://schemas.openxmlformats.org/officeDocument/2006/relationships/font" Target="fonts/RobotoMon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tasks/administer-cluster/manage-resources/quota-memory-cpu-namespace/"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tymonline.com/index.php?term=cybernetic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0" Type="http://schemas.openxmlformats.org/officeDocument/2006/relationships/hyperlink" Target="https://kubernetes.io/docs/concepts/workloads/controllers/statefulset/" TargetMode="External"/><Relationship Id="rId22" Type="http://schemas.openxmlformats.org/officeDocument/2006/relationships/hyperlink" Target="https://kubernetes.io/docs/concepts/workloads/controllers/daemonset/" TargetMode="External"/><Relationship Id="rId21" Type="http://schemas.openxmlformats.org/officeDocument/2006/relationships/hyperlink" Target="https://kubernetes.io/docs/concepts/workloads/controllers/daemonset/" TargetMode="External"/><Relationship Id="rId24" Type="http://schemas.openxmlformats.org/officeDocument/2006/relationships/hyperlink" Target="https://kubernetes.io/docs/concepts/workloads/controllers/jobs-run-to-completion/" TargetMode="External"/><Relationship Id="rId23" Type="http://schemas.openxmlformats.org/officeDocument/2006/relationships/hyperlink" Target="https://kubernetes.io/docs/concepts/workloads/controllers/jobs-run-to-completion/" TargetMode="External"/><Relationship Id="rId1" Type="http://schemas.openxmlformats.org/officeDocument/2006/relationships/notesMaster" Target="../notesMasters/notesMaster1.xml"/><Relationship Id="rId2" Type="http://schemas.openxmlformats.org/officeDocument/2006/relationships/hyperlink" Target="https://kubernetes.io/docs/admin/kube-apiserver/" TargetMode="External"/><Relationship Id="rId3" Type="http://schemas.openxmlformats.org/officeDocument/2006/relationships/hyperlink" Target="https://kubernetes.io/docs/admin/kube-controller-manager/" TargetMode="External"/><Relationship Id="rId4" Type="http://schemas.openxmlformats.org/officeDocument/2006/relationships/hyperlink" Target="https://kubernetes.io/docs/admin/kube-scheduler/" TargetMode="External"/><Relationship Id="rId9" Type="http://schemas.openxmlformats.org/officeDocument/2006/relationships/hyperlink" Target="https://kubernetes.io/docs/concepts/services-networking/service/" TargetMode="External"/><Relationship Id="rId25" Type="http://schemas.openxmlformats.org/officeDocument/2006/relationships/hyperlink" Target="https://kubernetes.io/docs/concepts/workloads/controllers/jobs-run-to-completion/" TargetMode="External"/><Relationship Id="rId5" Type="http://schemas.openxmlformats.org/officeDocument/2006/relationships/hyperlink" Target="https://kubernetes.io/docs/admin/kubelet/" TargetMode="External"/><Relationship Id="rId6" Type="http://schemas.openxmlformats.org/officeDocument/2006/relationships/hyperlink" Target="https://kubernetes.io/docs/admin/kube-proxy/" TargetMode="External"/><Relationship Id="rId7" Type="http://schemas.openxmlformats.org/officeDocument/2006/relationships/hyperlink" Target="https://kubernetes.io/docs/concepts/workloads/pods/pod-overview/" TargetMode="External"/><Relationship Id="rId8" Type="http://schemas.openxmlformats.org/officeDocument/2006/relationships/hyperlink" Target="https://kubernetes.io/docs/concepts/workloads/pods/pod-overview/" TargetMode="External"/><Relationship Id="rId11" Type="http://schemas.openxmlformats.org/officeDocument/2006/relationships/hyperlink" Target="https://kubernetes.io/docs/concepts/storage/volumes/" TargetMode="External"/><Relationship Id="rId10" Type="http://schemas.openxmlformats.org/officeDocument/2006/relationships/hyperlink" Target="https://kubernetes.io/docs/concepts/services-networking/service/" TargetMode="External"/><Relationship Id="rId13" Type="http://schemas.openxmlformats.org/officeDocument/2006/relationships/hyperlink" Target="https://kubernetes.io/docs/concepts/overview/working-with-objects/namespaces/" TargetMode="External"/><Relationship Id="rId12" Type="http://schemas.openxmlformats.org/officeDocument/2006/relationships/hyperlink" Target="https://kubernetes.io/docs/concepts/storage/volumes/" TargetMode="External"/><Relationship Id="rId15" Type="http://schemas.openxmlformats.org/officeDocument/2006/relationships/hyperlink" Target="https://kubernetes.io/docs/concepts/workloads/controllers/replicaset/" TargetMode="External"/><Relationship Id="rId14" Type="http://schemas.openxmlformats.org/officeDocument/2006/relationships/hyperlink" Target="https://kubernetes.io/docs/concepts/overview/working-with-objects/namespaces/" TargetMode="External"/><Relationship Id="rId17" Type="http://schemas.openxmlformats.org/officeDocument/2006/relationships/hyperlink" Target="https://kubernetes.io/docs/concepts/workloads/controllers/deployment/" TargetMode="External"/><Relationship Id="rId16" Type="http://schemas.openxmlformats.org/officeDocument/2006/relationships/hyperlink" Target="https://kubernetes.io/docs/concepts/workloads/controllers/replicaset/" TargetMode="External"/><Relationship Id="rId19" Type="http://schemas.openxmlformats.org/officeDocument/2006/relationships/hyperlink" Target="https://kubernetes.io/docs/concepts/workloads/controllers/statefulset/" TargetMode="External"/><Relationship Id="rId18" Type="http://schemas.openxmlformats.org/officeDocument/2006/relationships/hyperlink" Target="https://kubernetes.io/docs/concepts/workloads/controllers/deployment/"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23creating-a-deploymen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kubernetes-nodeport-vs-loadbalancer-vs-ingress-when-should-i-use-what-922f010849e0" TargetMode="External"/><Relationship Id="rId3" Type="http://schemas.openxmlformats.org/officeDocument/2006/relationships/hyperlink" Target="https://medium.com/google-cloud/kubernetes-from-load-balancer-to-pod-3f2399637b0c"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45543694/kubernetes-cluster-on-aws-with-kops-nodeport-service-unavailable/45561848#45561848" TargetMode="External"/><Relationship Id="rId3" Type="http://schemas.openxmlformats.org/officeDocument/2006/relationships/hyperlink" Target="http://34.222.12.167:32083/" TargetMode="External"/><Relationship Id="rId4" Type="http://schemas.openxmlformats.org/officeDocument/2006/relationships/hyperlink" Target="https://stackoverflow.com/questions/45543694/kubernetes-cluster-on-aws-with-kops-nodeport-service-unavailable/45561848#45561848"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services/"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bitnami-perspectives/imperative-declarative-and-a-few-kubectl-tricks-9d6deabdde"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labels/"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f3b2c5dcf_0_230: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76" name="Google Shape;276;g3f3b2c5dcf_0_230: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3f3b2c5dcf_0_80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3f3b2c5dcf_0_80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289e4c8ae_0_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4289e4c8ae_0_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4289e4c8ae_0_12: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g4289e4c8ae_0_12: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4289e4c8ae_0_18: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4289e4c8ae_0_18: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40376ed21b85fcd2_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g40376ed21b85fcd2_5: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p9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p99:notes"/>
          <p:cNvSpPr txBox="1"/>
          <p:nvPr/>
        </p:nvSpPr>
        <p:spPr>
          <a:xfrm>
            <a:off x="657013" y="4773881"/>
            <a:ext cx="6072971" cy="119940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Print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logme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Stream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Kubectl logs –f logme</a:t>
            </a:r>
            <a:endParaRPr b="0" i="0" sz="1200" u="none" cap="none" strike="noStrike">
              <a:solidFill>
                <a:schemeClr val="dk1"/>
              </a:solidFill>
              <a:latin typeface="Calibri"/>
              <a:ea typeface="Calibri"/>
              <a:cs typeface="Calibri"/>
              <a:sym typeface="Calibri"/>
            </a:endParaRPr>
          </a:p>
        </p:txBody>
      </p:sp>
      <p:sp>
        <p:nvSpPr>
          <p:cNvPr id="972" name="Google Shape;972;p9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p10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p101:notes"/>
          <p:cNvSpPr txBox="1"/>
          <p:nvPr/>
        </p:nvSpPr>
        <p:spPr>
          <a:xfrm>
            <a:off x="123463" y="4710502"/>
            <a:ext cx="6975676" cy="480757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Create a loging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1. kubectl create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the last few lines of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2. kubectl logs --tail=5 logme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Grab a stream of the logs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3. kubectl logs -f --since=10s logme -c gen</a:t>
            </a:r>
            <a:endParaRPr b="0" i="0" sz="1400" u="none" cap="none" strike="noStrike">
              <a:solidFill>
                <a:srgbClr val="000000"/>
              </a:solidFill>
              <a:latin typeface="Arial"/>
              <a:ea typeface="Arial"/>
              <a:cs typeface="Arial"/>
              <a:sym typeface="Arial"/>
            </a:endParaRPr>
          </a:p>
          <a:p>
            <a:pPr indent="-175867" lvl="0" marL="239367"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4. kubectl delete -f https://raw.githubusercontent.com/mhausenblas/kbe/master/specs/logging/pod.yaml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launch a container that performs an action and then exits. Give it a minute or so to close 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5. kubectl create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Now output the logs of this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6. kubectl logs -p oneshot -c 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Clean 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7. kubectl delete -f https://raw.githubusercontent.com/mhausenblas/kbe/master/specs/logging/oneshotpod.yaml</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000" u="none" cap="none" strike="noStrike">
                <a:solidFill>
                  <a:schemeClr val="dk1"/>
                </a:solidFill>
                <a:latin typeface="Calibri"/>
                <a:ea typeface="Calibri"/>
                <a:cs typeface="Calibri"/>
                <a:sym typeface="Calibri"/>
              </a:rPr>
              <a:t>http://kubernetesbyexample.com/logging/</a:t>
            </a:r>
            <a:endParaRPr b="0" i="0" sz="1400" u="none" cap="none" strike="noStrike">
              <a:solidFill>
                <a:srgbClr val="000000"/>
              </a:solidFill>
              <a:latin typeface="Arial"/>
              <a:ea typeface="Arial"/>
              <a:cs typeface="Arial"/>
              <a:sym typeface="Arial"/>
            </a:endParaRPr>
          </a:p>
        </p:txBody>
      </p:sp>
      <p:sp>
        <p:nvSpPr>
          <p:cNvPr id="980" name="Google Shape;980;p10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Clr>
                <a:schemeClr val="dk1"/>
              </a:buClr>
              <a:buSzPts val="1100"/>
              <a:buFont typeface="Arial"/>
              <a:buNone/>
            </a:pPr>
            <a:r>
              <a:rPr lang="en-US" sz="1000">
                <a:solidFill>
                  <a:srgbClr val="24292E"/>
                </a:solidFill>
                <a:highlight>
                  <a:srgbClr val="F6F8FA"/>
                </a:highlight>
                <a:latin typeface="Consolas"/>
                <a:ea typeface="Consolas"/>
                <a:cs typeface="Consolas"/>
                <a:sym typeface="Consolas"/>
              </a:rPr>
              <a:t>kubectl create -f https://raw.githubusercontent.com/mhausenblas/kbe/master/specs/logging/pod.yaml</a:t>
            </a:r>
            <a:endParaRPr sz="1000">
              <a:solidFill>
                <a:srgbClr val="24292E"/>
              </a:solidFill>
              <a:highlight>
                <a:srgbClr val="F6F8FA"/>
              </a:highlight>
              <a:latin typeface="Consolas"/>
              <a:ea typeface="Consolas"/>
              <a:cs typeface="Consolas"/>
              <a:sym typeface="Consolas"/>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E"/>
                </a:solidFill>
              </a:rPr>
              <a:t>Grab the last few lines of logs</a:t>
            </a:r>
            <a:endParaRPr sz="1200">
              <a:solidFill>
                <a:srgbClr val="24292E"/>
              </a:solidFill>
            </a:endParaRPr>
          </a:p>
          <a:p>
            <a:pPr indent="0" lvl="0" marL="152400" marR="152400" rtl="0" algn="l">
              <a:lnSpc>
                <a:spcPct val="145000"/>
              </a:lnSpc>
              <a:spcBef>
                <a:spcPts val="1200"/>
              </a:spcBef>
              <a:spcAft>
                <a:spcPts val="0"/>
              </a:spcAft>
              <a:buNone/>
            </a:pPr>
            <a:r>
              <a:rPr lang="en-US" sz="1000">
                <a:solidFill>
                  <a:srgbClr val="24292E"/>
                </a:solidFill>
                <a:highlight>
                  <a:srgbClr val="F6F8FA"/>
                </a:highlight>
                <a:latin typeface="Consolas"/>
                <a:ea typeface="Consolas"/>
                <a:cs typeface="Consolas"/>
                <a:sym typeface="Consolas"/>
              </a:rPr>
              <a:t>kubectl logs --tail=5 po/logme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0"/>
              </a:spcAft>
              <a:buClr>
                <a:schemeClr val="dk1"/>
              </a:buClr>
              <a:buSzPts val="1100"/>
              <a:buFont typeface="Arial"/>
              <a:buNone/>
            </a:pPr>
            <a:r>
              <a:rPr lang="en-US" sz="1200">
                <a:solidFill>
                  <a:srgbClr val="24292E"/>
                </a:solidFill>
              </a:rPr>
              <a:t>Grab a stream of the logs</a:t>
            </a:r>
            <a:endParaRPr sz="1200">
              <a:solidFill>
                <a:srgbClr val="24292E"/>
              </a:solidFill>
            </a:endParaRPr>
          </a:p>
          <a:p>
            <a:pPr indent="0" lvl="0" marL="152400" marR="152400" rtl="0" algn="l">
              <a:lnSpc>
                <a:spcPct val="145000"/>
              </a:lnSpc>
              <a:spcBef>
                <a:spcPts val="1200"/>
              </a:spcBef>
              <a:spcAft>
                <a:spcPts val="0"/>
              </a:spcAft>
              <a:buNone/>
            </a:pPr>
            <a:r>
              <a:rPr lang="en-US" sz="1000">
                <a:solidFill>
                  <a:srgbClr val="24292E"/>
                </a:solidFill>
                <a:highlight>
                  <a:srgbClr val="F6F8FA"/>
                </a:highlight>
                <a:latin typeface="Consolas"/>
                <a:ea typeface="Consolas"/>
                <a:cs typeface="Consolas"/>
                <a:sym typeface="Consolas"/>
              </a:rPr>
              <a:t>kubectl logs ‐f ‐‐since=10s po/logme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1200"/>
              </a:spcAft>
              <a:buNone/>
            </a:pPr>
            <a:r>
              <a:t/>
            </a:r>
            <a:endParaRPr sz="1000">
              <a:solidFill>
                <a:srgbClr val="24292E"/>
              </a:solidFill>
              <a:highlight>
                <a:srgbClr val="F6F8FA"/>
              </a:highlight>
              <a:latin typeface="Consolas"/>
              <a:ea typeface="Consolas"/>
              <a:cs typeface="Consolas"/>
              <a:sym typeface="Consola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p10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p100:notes"/>
          <p:cNvSpPr txBox="1"/>
          <p:nvPr/>
        </p:nvSpPr>
        <p:spPr>
          <a:xfrm>
            <a:off x="657014" y="4773881"/>
            <a:ext cx="6001200" cy="3809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4" lvl="0" marL="179524"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89" name="Google Shape;989;p10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40376ed21b85fcd2_4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g40376ed21b85fcd2_40: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96" name="Google Shape;996;g40376ed21b85fcd2_4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p10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p103:notes"/>
          <p:cNvSpPr txBox="1"/>
          <p:nvPr>
            <p:ph idx="1" type="body"/>
          </p:nvPr>
        </p:nvSpPr>
        <p:spPr>
          <a:xfrm>
            <a:off x="700276" y="4782072"/>
            <a:ext cx="5982300" cy="5261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0376ed21b85fcd2_173: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82" name="Google Shape;282;g40376ed21b85fcd2_173: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CLI uses the Docker REST API to control or interact with the Docker daemon through scripting or direct CLI commands. Many other Docker applications use the underlying API and CLI.</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daemon creates and manages Docker </a:t>
            </a:r>
            <a:r>
              <a:rPr b="0" i="1" lang="en-US" sz="1200" u="none" cap="none" strike="noStrike">
                <a:solidFill>
                  <a:schemeClr val="dk1"/>
                </a:solidFill>
                <a:latin typeface="Calibri"/>
                <a:ea typeface="Calibri"/>
                <a:cs typeface="Calibri"/>
                <a:sym typeface="Calibri"/>
              </a:rPr>
              <a:t>objects</a:t>
            </a:r>
            <a:r>
              <a:rPr b="0" i="0" lang="en-US" sz="1200" u="none" cap="none" strike="noStrike">
                <a:solidFill>
                  <a:schemeClr val="dk1"/>
                </a:solidFill>
                <a:latin typeface="Calibri"/>
                <a:ea typeface="Calibri"/>
                <a:cs typeface="Calibri"/>
                <a:sym typeface="Calibri"/>
              </a:rPr>
              <a:t>, such as images, containers, networks, and data volumes.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40376ed21b85fcd2_12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g40376ed21b85fcd2_12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40376ed21b85fcd2_4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40376ed21b85fcd2_47: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18" name="Google Shape;1018;g40376ed21b85fcd2_4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3f3b2c5dcf_0_81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Google Shape;1025;g3f3b2c5dcf_0_816: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40376ed21b85fcd2_5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g40376ed21b85fcd2_59: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35" name="Google Shape;1035;g40376ed21b85fcd2_5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3f3b2c5dcf_0_810: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g3f3b2c5dcf_0_810:notes"/>
          <p:cNvSpPr txBox="1"/>
          <p:nvPr>
            <p:ph idx="1" type="body"/>
          </p:nvPr>
        </p:nvSpPr>
        <p:spPr>
          <a:xfrm>
            <a:off x="700276" y="4782072"/>
            <a:ext cx="5982300" cy="526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p10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104:notes"/>
          <p:cNvSpPr txBox="1"/>
          <p:nvPr/>
        </p:nvSpPr>
        <p:spPr>
          <a:xfrm>
            <a:off x="700276" y="4722700"/>
            <a:ext cx="5982208" cy="54994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https://kubernetes.io/docs/concepts/workloads/controllers/statefulset/</a:t>
            </a:r>
            <a:endParaRPr b="0" i="0" sz="1200" u="none" cap="none" strike="noStrike">
              <a:solidFill>
                <a:schemeClr val="dk1"/>
              </a:solidFill>
              <a:latin typeface="Calibri"/>
              <a:ea typeface="Calibri"/>
              <a:cs typeface="Calibri"/>
              <a:sym typeface="Calibri"/>
            </a:endParaRPr>
          </a:p>
        </p:txBody>
      </p:sp>
      <p:sp>
        <p:nvSpPr>
          <p:cNvPr id="1050" name="Google Shape;1050;p104: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40376ed21b85fcd2_6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g40376ed21b85fcd2_65: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59" name="Google Shape;1059;g40376ed21b85fcd2_6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p10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p10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p10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p107:notes"/>
          <p:cNvSpPr txBox="1"/>
          <p:nvPr/>
        </p:nvSpPr>
        <p:spPr>
          <a:xfrm>
            <a:off x="657013" y="4722858"/>
            <a:ext cx="6133468" cy="449239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Get default namespaces</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1. kubectl get ns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Create a ‘test’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kubectl create -f https://raw.githubusercontent.com/mhausenblas/kbe/master/specs/ns/ns.yaml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Recheck namespaces and observe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3. kubectl get 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Now create a pod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4. kubectl create --namespace=test -f https://raw.githubusercontent.com/mhausenblas/kbe/master/specs/ns/pod.yaml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Check pods in this new namespace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5. kubectl get pods --namespace=test</a:t>
            </a:r>
            <a:endParaRPr b="0" i="0" sz="1200" u="none" cap="none" strike="noStrike">
              <a:solidFill>
                <a:schemeClr val="dk1"/>
              </a:solidFill>
              <a:latin typeface="Calibri"/>
              <a:ea typeface="Calibri"/>
              <a:cs typeface="Calibri"/>
              <a:sym typeface="Calibri"/>
            </a:endParaRPr>
          </a:p>
        </p:txBody>
      </p:sp>
      <p:sp>
        <p:nvSpPr>
          <p:cNvPr id="1075" name="Google Shape;1075;p107: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show the resource-quota example and exercise - </a:t>
            </a:r>
            <a:endParaRPr/>
          </a:p>
          <a:p>
            <a:pPr indent="0" lvl="0" marL="0" rtl="0" algn="l">
              <a:spcBef>
                <a:spcPts val="0"/>
              </a:spcBef>
              <a:spcAft>
                <a:spcPts val="0"/>
              </a:spcAft>
              <a:buNone/>
            </a:pPr>
            <a:r>
              <a:rPr lang="en-US" u="sng">
                <a:solidFill>
                  <a:schemeClr val="hlink"/>
                </a:solidFill>
                <a:hlinkClick r:id="rId2"/>
              </a:rPr>
              <a:t>https://kubernetes.io/docs/tasks/administer-cluster/manage-resources/quota-memory-cpu-namespace/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have a namepsace example mini</a:t>
            </a:r>
            <a:endParaRPr/>
          </a:p>
          <a:p>
            <a:pPr indent="0" lvl="0" marL="0" rtl="0" algn="l">
              <a:spcBef>
                <a:spcPts val="0"/>
              </a:spcBef>
              <a:spcAft>
                <a:spcPts val="0"/>
              </a:spcAft>
              <a:buNone/>
            </a:pPr>
            <a:r>
              <a:rPr lang="en-US"/>
              <a:t>--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40376ed21b85fcd2_7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g40376ed21b85fcd2_71: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83" name="Google Shape;1083;g40376ed21b85fcd2_71: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0376ed21b85fcd2_17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88" name="Google Shape;288;g40376ed21b85fcd2_17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p10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p108:notes"/>
          <p:cNvSpPr txBox="1"/>
          <p:nvPr/>
        </p:nvSpPr>
        <p:spPr>
          <a:xfrm>
            <a:off x="657013" y="4746682"/>
            <a:ext cx="6072971" cy="107223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https://developer.ibm.com/recipes/tutorials/use-kubernetes-secrets-to-make-your-app-portable-across-clouds/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90" name="Google Shape;1090;p108: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p10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p109:notes"/>
          <p:cNvSpPr txBox="1"/>
          <p:nvPr/>
        </p:nvSpPr>
        <p:spPr>
          <a:xfrm>
            <a:off x="657013" y="4702629"/>
            <a:ext cx="6133468" cy="3868519"/>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http://kubernetesbyexample.com/secrets/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300" u="none" cap="none" strike="noStrike">
                <a:solidFill>
                  <a:schemeClr val="dk1"/>
                </a:solidFill>
                <a:latin typeface="Calibri"/>
                <a:ea typeface="Calibri"/>
                <a:cs typeface="Calibri"/>
                <a:sym typeface="Calibri"/>
              </a:rPr>
              <a:t>1. echo</a:t>
            </a:r>
            <a:r>
              <a:rPr b="0" i="0" lang="en-US" sz="1300" u="none" cap="none" strike="noStrike">
                <a:solidFill>
                  <a:schemeClr val="dk1"/>
                </a:solidFill>
                <a:latin typeface="Calibri"/>
                <a:ea typeface="Calibri"/>
                <a:cs typeface="Calibri"/>
                <a:sym typeface="Calibri"/>
              </a:rPr>
              <a:t> -n "A19fh68B001j" &gt; ./apikey.txt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2. </a:t>
            </a:r>
            <a:r>
              <a:rPr b="0" i="0" lang="en-US" sz="1300" u="none" cap="none" strike="noStrike">
                <a:solidFill>
                  <a:schemeClr val="dk1"/>
                </a:solidFill>
                <a:latin typeface="Calibri"/>
                <a:ea typeface="Calibri"/>
                <a:cs typeface="Calibri"/>
                <a:sym typeface="Calibri"/>
              </a:rPr>
              <a:t>kubectl create secret generic apikey --from-file=./apikey.txt</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3. kubectl describe secrets/apikey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4. kubectl create -f https://raw.githubusercontent.com/mhausenblas/kbe/master/specs/secrets/pod.yaml</a:t>
            </a:r>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5. kubectl exec consumesec -c shell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6. mount | grep apikey</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7. cat /tmp/apikey/apikey.txt</a:t>
            </a:r>
            <a:endParaRPr b="0" i="0" sz="1200" u="none" cap="none" strike="noStrike">
              <a:solidFill>
                <a:schemeClr val="dk1"/>
              </a:solidFill>
              <a:latin typeface="Calibri"/>
              <a:ea typeface="Calibri"/>
              <a:cs typeface="Calibri"/>
              <a:sym typeface="Calibri"/>
            </a:endParaRPr>
          </a:p>
        </p:txBody>
      </p:sp>
      <p:sp>
        <p:nvSpPr>
          <p:cNvPr id="1100" name="Google Shape;1100;p109: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40376ed21b85fcd2_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g40376ed21b85fcd2_77: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7" name="Google Shape;1107;g40376ed21b85fcd2_7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p11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110:notes"/>
          <p:cNvSpPr txBox="1"/>
          <p:nvPr/>
        </p:nvSpPr>
        <p:spPr>
          <a:xfrm>
            <a:off x="657013" y="4785757"/>
            <a:ext cx="6072971" cy="125878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14" name="Google Shape;1114;p110: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3f3b2c5dcf_0_83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3f3b2c5dcf_0_837: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25" name="Google Shape;1125;g3f3b2c5dcf_0_83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3f3b2c5dcf_0_84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3f3b2c5dcf_0_845:notes"/>
          <p:cNvSpPr txBox="1"/>
          <p:nvPr/>
        </p:nvSpPr>
        <p:spPr>
          <a:xfrm>
            <a:off x="657013" y="4785757"/>
            <a:ext cx="6072900" cy="1258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http://pwittrock.github.io/docs/user-guide/configmap/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Extra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https://docs.openshift.org/latest/dev_guide/configmaps.html</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33" name="Google Shape;1133;g3f3b2c5dcf_0_84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40376ed21b85fcd2_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g40376ed21b85fcd2_83: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42" name="Google Shape;1142;g40376ed21b85fcd2_83: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p11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11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3f3b2c5dcf_0_82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3f3b2c5dcf_0_82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40376ed21b85fcd2_10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g40376ed21b85fcd2_10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0376ed21b85fcd2_50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94" name="Google Shape;294;g40376ed21b85fcd2_50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40376ed21b85fcd2_10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9" name="Google Shape;1169;g40376ed21b85fcd2_10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40376ed21b85fcd2_8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40376ed21b85fcd2_89:notes"/>
          <p:cNvSpPr txBox="1"/>
          <p:nvPr/>
        </p:nvSpPr>
        <p:spPr>
          <a:xfrm>
            <a:off x="657014" y="4773881"/>
            <a:ext cx="6001200" cy="3809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Git clone https://github.com/gravitational/workshop.git</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78" name="Google Shape;1178;g40376ed21b85fcd2_8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417da1b076_0_4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g417da1b076_0_4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3f3b2c5dcf_0_88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g3f3b2c5dcf_0_883: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40376ed21b85fcd2_54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g40376ed21b85fcd2_54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40376ed21b85fcd2_552: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g40376ed21b85fcd2_552: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417da1b076_0_48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g417da1b076_0_48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10" name="Google Shape;1210;g417da1b076_0_48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40376ed21b85fcd2_15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40376ed21b85fcd2_157: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18" name="Google Shape;1218;g40376ed21b85fcd2_15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40376ed21b85fcd2_16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4" name="Google Shape;1224;g40376ed21b85fcd2_165:notes"/>
          <p:cNvSpPr txBox="1"/>
          <p:nvPr/>
        </p:nvSpPr>
        <p:spPr>
          <a:xfrm>
            <a:off x="731520" y="4655128"/>
            <a:ext cx="5926800" cy="938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Additional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200" u="none" cap="none" strike="noStrike">
                <a:solidFill>
                  <a:schemeClr val="dk1"/>
                </a:solidFill>
                <a:latin typeface="Calibri"/>
                <a:ea typeface="Calibri"/>
                <a:cs typeface="Calibri"/>
                <a:sym typeface="Calibri"/>
              </a:rPr>
              <a:t>https://jvns.ca/blog/2016/12/22/container-networking/</a:t>
            </a:r>
            <a:endParaRPr b="0" i="0" sz="1200" u="none" cap="none" strike="noStrike">
              <a:solidFill>
                <a:schemeClr val="dk1"/>
              </a:solidFill>
              <a:latin typeface="Calibri"/>
              <a:ea typeface="Calibri"/>
              <a:cs typeface="Calibri"/>
              <a:sym typeface="Calibri"/>
            </a:endParaRPr>
          </a:p>
        </p:txBody>
      </p:sp>
      <p:sp>
        <p:nvSpPr>
          <p:cNvPr id="1225" name="Google Shape;1225;g40376ed21b85fcd2_16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more slides on Networking, and Access controls - Authentication and Authorization Architecture</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40376ed21b85fcd2_9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1" name="Google Shape;1231;g40376ed21b85fcd2_9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0376ed21b85fcd2_514: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01" name="Google Shape;301;g40376ed21b85fcd2_514: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0376ed21b85fcd2_28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40376ed21b85fcd2_28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0376ed21b85fcd2_28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40376ed21b85fcd2_28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6: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1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3:notes"/>
          <p:cNvSpPr txBox="1"/>
          <p:nvPr>
            <p:ph idx="1" type="body"/>
          </p:nvPr>
        </p:nvSpPr>
        <p:spPr>
          <a:xfrm>
            <a:off x="657014" y="4723900"/>
            <a:ext cx="6001173" cy="19025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 founders initially wanted to call it “seven of nine” in reference to the nice, friendlier borg from Star Trek. This name did not survive, but for this reason the Kubernetes logo has seven sides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Reference: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https://cloudplatform.googleblog.com/2016/07/from-Google-to-the-world-the-Kubernetes-origin-story.html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1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5:notes"/>
          <p:cNvSpPr txBox="1"/>
          <p:nvPr>
            <p:ph idx="1" type="body"/>
          </p:nvPr>
        </p:nvSpPr>
        <p:spPr>
          <a:xfrm>
            <a:off x="731520" y="4739795"/>
            <a:ext cx="5926667" cy="4142948"/>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https://www.cncf.io/about/charter/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1. Mission of the Cloud Native Computing Foundation.</a:t>
            </a:r>
            <a:br>
              <a:rPr b="0" i="0" lang="en-US" sz="1300" u="none" cap="none" strike="noStrike">
                <a:solidFill>
                  <a:schemeClr val="dk1"/>
                </a:solidFill>
                <a:latin typeface="Calibri"/>
                <a:ea typeface="Calibri"/>
                <a:cs typeface="Calibri"/>
                <a:sym typeface="Calibri"/>
              </a:rPr>
            </a:br>
            <a:r>
              <a:rPr b="0" i="0" lang="en-US" sz="130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Cloud native systems will have the following properties: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(a) </a:t>
            </a:r>
            <a:r>
              <a:rPr b="0" i="0" lang="en-US" sz="1300" u="sng" cap="none" strike="noStrike">
                <a:solidFill>
                  <a:schemeClr val="dk1"/>
                </a:solidFill>
                <a:latin typeface="Calibri"/>
                <a:ea typeface="Calibri"/>
                <a:cs typeface="Calibri"/>
                <a:sym typeface="Calibri"/>
              </a:rPr>
              <a:t>Container packaged.</a:t>
            </a:r>
            <a:r>
              <a:rPr b="0" i="0" lang="en-US" sz="1300" u="none" cap="none" strike="noStrike">
                <a:solidFill>
                  <a:schemeClr val="dk1"/>
                </a:solidFill>
                <a:latin typeface="Calibri"/>
                <a:ea typeface="Calibri"/>
                <a:cs typeface="Calibri"/>
                <a:sym typeface="Calibri"/>
              </a:rPr>
              <a:t> Running applications and processes in software containers as an isolated unit of application deployment, and as a mechanism to achieve high levels of resource isolation. Improves overall developer experience, fosters code and component reuse and simplify operations for cloud native applications.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(b) </a:t>
            </a:r>
            <a:r>
              <a:rPr b="0" i="0" lang="en-US" sz="1300" u="sng" cap="none" strike="noStrike">
                <a:solidFill>
                  <a:schemeClr val="dk1"/>
                </a:solidFill>
                <a:latin typeface="Calibri"/>
                <a:ea typeface="Calibri"/>
                <a:cs typeface="Calibri"/>
                <a:sym typeface="Calibri"/>
              </a:rPr>
              <a:t>Dynamically managed.</a:t>
            </a:r>
            <a:r>
              <a:rPr b="0" i="0" lang="en-US" sz="1300" u="none" cap="none" strike="noStrike">
                <a:solidFill>
                  <a:schemeClr val="dk1"/>
                </a:solidFill>
                <a:latin typeface="Calibri"/>
                <a:ea typeface="Calibri"/>
                <a:cs typeface="Calibri"/>
                <a:sym typeface="Calibri"/>
              </a:rPr>
              <a:t> Actively scheduled and actively managed by a central orchestrating process. Radically improve machine efficiency and resource utilization while reducing the cost associated with maintenance and operations.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(c) </a:t>
            </a:r>
            <a:r>
              <a:rPr b="0" i="0" lang="en-US" sz="1300" u="sng" cap="none" strike="noStrike">
                <a:solidFill>
                  <a:schemeClr val="dk1"/>
                </a:solidFill>
                <a:latin typeface="Calibri"/>
                <a:ea typeface="Calibri"/>
                <a:cs typeface="Calibri"/>
                <a:sym typeface="Calibri"/>
              </a:rPr>
              <a:t>Micro-services oriented.</a:t>
            </a:r>
            <a:r>
              <a:rPr b="0" i="0" lang="en-US" sz="1300" u="none" cap="none" strike="noStrike">
                <a:solidFill>
                  <a:schemeClr val="dk1"/>
                </a:solidFill>
                <a:latin typeface="Calibri"/>
                <a:ea typeface="Calibri"/>
                <a:cs typeface="Calibri"/>
                <a:sym typeface="Calibri"/>
              </a:rPr>
              <a:t> Loosely coupled with dependencies explicitly described (e.g. through service endpoints). Significantly increase the overall agility and maintainability of applications. The foundation will shape the evolution of the technology to advance the state of the art for application management, and to make the technology ubiquitous and easily available through reliable interfaces.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6:notes"/>
          <p:cNvSpPr txBox="1"/>
          <p:nvPr>
            <p:ph idx="1" type="body"/>
          </p:nvPr>
        </p:nvSpPr>
        <p:spPr>
          <a:xfrm>
            <a:off x="719644" y="4739000"/>
            <a:ext cx="5966163" cy="628644"/>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2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1:notes"/>
          <p:cNvSpPr txBox="1"/>
          <p:nvPr>
            <p:ph idx="1" type="body"/>
          </p:nvPr>
        </p:nvSpPr>
        <p:spPr>
          <a:xfrm>
            <a:off x="657014" y="4722857"/>
            <a:ext cx="6001173" cy="109605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Can be (but not always)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&lt; 6000 lines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https://martinfowler.com/articles/microservices.html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5: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f3b2c5dcf_0_3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f3b2c5dcf_0_336:notes"/>
          <p:cNvSpPr txBox="1"/>
          <p:nvPr>
            <p:ph idx="1" type="body"/>
          </p:nvPr>
        </p:nvSpPr>
        <p:spPr>
          <a:xfrm>
            <a:off x="581891" y="4715264"/>
            <a:ext cx="6127800" cy="533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http://gist-reveal.it/bit.ly/ato-k8s#/presented-by-ryanj</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3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36:notes"/>
          <p:cNvSpPr txBox="1"/>
          <p:nvPr>
            <p:ph idx="1" type="body"/>
          </p:nvPr>
        </p:nvSpPr>
        <p:spPr>
          <a:xfrm>
            <a:off x="676894" y="4798375"/>
            <a:ext cx="6080166" cy="54551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f3b2c5dcf_0_446: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3f3b2c5dcf_0_446:notes"/>
          <p:cNvSpPr txBox="1"/>
          <p:nvPr>
            <p:ph idx="1" type="body"/>
          </p:nvPr>
        </p:nvSpPr>
        <p:spPr>
          <a:xfrm>
            <a:off x="676894" y="4798375"/>
            <a:ext cx="6080100" cy="5454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https://github.com/abhikbanerjee/Kubernetes_Exercise_Files/blob/master/AWS_setup_files/Kubernetes_Setup_AWS.md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39: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39: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4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40:notes"/>
          <p:cNvSpPr txBox="1"/>
          <p:nvPr>
            <p:ph idx="1" type="body"/>
          </p:nvPr>
        </p:nvSpPr>
        <p:spPr>
          <a:xfrm>
            <a:off x="641268" y="4691514"/>
            <a:ext cx="6103916" cy="85426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Y Axis – Traffic to Cloud Datastore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X Axis - Date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4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4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4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4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3:notes"/>
          <p:cNvSpPr txBox="1"/>
          <p:nvPr>
            <p:ph idx="1" type="body"/>
          </p:nvPr>
        </p:nvSpPr>
        <p:spPr>
          <a:xfrm>
            <a:off x="657013" y="4857009"/>
            <a:ext cx="6072971" cy="141316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https://news.ycombinator.com/item?id=12606995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https://cloudplatform.googleblog.com/2016/09/bringing-Pokemon-GO-to-life-on-Google-Cloud.html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http://www.theserverside.com/feature/How-Pokemon-Go-created-a-Kuburnetes-powered-Java-cloud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https://uploadvr.com/google-pokemon-go-server-issues-unavoidable/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3f3b2c5dcf_0_34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3f3b2c5dcf_0_343: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3f3b2c5dcf_0_350: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f3b2c5dcf_0_350:notes"/>
          <p:cNvSpPr txBox="1"/>
          <p:nvPr>
            <p:ph idx="1" type="body"/>
          </p:nvPr>
        </p:nvSpPr>
        <p:spPr>
          <a:xfrm>
            <a:off x="731520" y="4561226"/>
            <a:ext cx="5852100" cy="43203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3f3b2c5dcf_0_357: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f3b2c5dcf_0_357: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Google started creation of its own open source orchestration tool ‘Kubernetes’. It has slowly gained dominance as the standard container orchestration tool except for niche use cases.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Mesos</a:t>
            </a:r>
            <a:endParaRPr b="1" i="0" sz="1100" u="none" cap="none" strike="noStrike">
              <a:solidFill>
                <a:schemeClr val="dk1"/>
              </a:solidFill>
              <a:latin typeface="Arial"/>
              <a:ea typeface="Arial"/>
              <a:cs typeface="Arial"/>
              <a:sym typeface="Arial"/>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Still used in early container adoption shops and big data applications</a:t>
            </a:r>
            <a:endParaRPr/>
          </a:p>
          <a:p>
            <a:pPr indent="-109674" lvl="1" marL="658258"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9524" lvl="0" marL="179524"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Docker Swarm</a:t>
            </a:r>
            <a:endParaRPr/>
          </a:p>
          <a:p>
            <a:pPr indent="-179524" lvl="1" marL="658258"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Lightweight and may be useful for rapid prototyping. With the ease of deploying Kubernetes to public cloud and greater feature set of Kubernetes this use case is increasingly shrinking.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3f3b2c5dcf_0_542: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f3b2c5dcf_0_542:notes"/>
          <p:cNvSpPr txBox="1"/>
          <p:nvPr>
            <p:ph idx="1" type="body"/>
          </p:nvPr>
        </p:nvSpPr>
        <p:spPr>
          <a:xfrm>
            <a:off x="731520" y="4917057"/>
            <a:ext cx="5852100" cy="36921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3f3b2c5dcf_0_48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3f3b2c5dcf_0_481: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3f3b2c5dcf_0_4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3f3b2c5dcf_0_469: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f3b2c5dcf_0_47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3f3b2c5dcf_0_476:notes"/>
          <p:cNvSpPr txBox="1"/>
          <p:nvPr>
            <p:ph idx="1" type="body"/>
          </p:nvPr>
        </p:nvSpPr>
        <p:spPr>
          <a:xfrm>
            <a:off x="593766" y="4703389"/>
            <a:ext cx="6139500" cy="12699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is a rapidly changing patch work. This snapshot is of 03/2016. (https://blog.octo.com/docker-en-production-la-bataille-sanglante-des-orchestrateurs-de-conteneurs/)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Since then Kubernetes has an improved WebUI, Autoscaling and Multi-tenancy features among others. It’s a fast moving space!</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f3b2c5dcf_0_364: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3f3b2c5dcf_0_364: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Unified API</a:t>
            </a:r>
            <a:r>
              <a:rPr b="0" i="0" lang="en-US" sz="1100" u="none" cap="none" strike="noStrike">
                <a:solidFill>
                  <a:schemeClr val="dk1"/>
                </a:solidFill>
                <a:latin typeface="Arial"/>
                <a:ea typeface="Arial"/>
                <a:cs typeface="Arial"/>
                <a:sym typeface="Arial"/>
              </a:rPr>
              <a:t> – Rest API to call various applications.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Decouple</a:t>
            </a:r>
            <a:r>
              <a:rPr b="0" i="0" lang="en-US" sz="1100" u="none" cap="none" strike="noStrike">
                <a:solidFill>
                  <a:schemeClr val="dk1"/>
                </a:solidFill>
                <a:latin typeface="Arial"/>
                <a:ea typeface="Arial"/>
                <a:cs typeface="Arial"/>
                <a:sym typeface="Arial"/>
              </a:rPr>
              <a:t> – Works on abstraction or logical pool of infrastructure, and apps are not tied directly to machines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Declarative approach</a:t>
            </a:r>
            <a:r>
              <a:rPr b="0" i="0" lang="en-US" sz="1100" u="none" cap="none" strike="noStrike">
                <a:solidFill>
                  <a:schemeClr val="dk1"/>
                </a:solidFill>
                <a:latin typeface="Arial"/>
                <a:ea typeface="Arial"/>
                <a:cs typeface="Arial"/>
                <a:sym typeface="Arial"/>
              </a:rPr>
              <a:t> – define/declare the entire requirement or specs in JSON or Yaml files and submit to Kubernetes. An example:- I need a stateful application, that use SSD back-end; better I/O; 20 instances to be run anywhere in cluster; expose set of containers following under this group and expose these ports, etc.</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Service discovery</a:t>
            </a:r>
            <a:r>
              <a:rPr b="0" i="0" lang="en-US" sz="1100" u="none" cap="none" strike="noStrike">
                <a:solidFill>
                  <a:schemeClr val="dk1"/>
                </a:solidFill>
                <a:latin typeface="Arial"/>
                <a:ea typeface="Arial"/>
                <a:cs typeface="Arial"/>
                <a:sym typeface="Arial"/>
              </a:rPr>
              <a:t> – Earlier, when apps are hosted in physical drives, the network protocols used to be static. Now, we use containers and we need massive scaling and autoscaling, here network protocols like IP/ports are dynamic, service discovery is used to manage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3f3b2c5dcf_0_48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3f3b2c5dcf_0_488:notes"/>
          <p:cNvSpPr txBox="1"/>
          <p:nvPr>
            <p:ph idx="1" type="body"/>
          </p:nvPr>
        </p:nvSpPr>
        <p:spPr>
          <a:xfrm>
            <a:off x="570016" y="4667764"/>
            <a:ext cx="6115800" cy="1495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What does </a:t>
            </a:r>
            <a:r>
              <a:rPr b="0" i="1"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mean? K8s? Pronounced ”Kates”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The name </a:t>
            </a:r>
            <a:r>
              <a:rPr b="1" i="0" lang="en-US" sz="1300" u="none" cap="none" strike="noStrike">
                <a:solidFill>
                  <a:schemeClr val="dk1"/>
                </a:solidFill>
                <a:latin typeface="Calibri"/>
                <a:ea typeface="Calibri"/>
                <a:cs typeface="Calibri"/>
                <a:sym typeface="Calibri"/>
              </a:rPr>
              <a:t>Kubernetes</a:t>
            </a:r>
            <a:r>
              <a:rPr b="0" i="0" lang="en-US" sz="1300" u="none" cap="none" strike="noStrike">
                <a:solidFill>
                  <a:schemeClr val="dk1"/>
                </a:solidFill>
                <a:latin typeface="Calibri"/>
                <a:ea typeface="Calibri"/>
                <a:cs typeface="Calibri"/>
                <a:sym typeface="Calibri"/>
              </a:rPr>
              <a:t> originates from Greek, meaning </a:t>
            </a:r>
            <a:r>
              <a:rPr b="0" i="1" lang="en-US" sz="1300" u="none" cap="none" strike="noStrike">
                <a:solidFill>
                  <a:schemeClr val="dk1"/>
                </a:solidFill>
                <a:latin typeface="Calibri"/>
                <a:ea typeface="Calibri"/>
                <a:cs typeface="Calibri"/>
                <a:sym typeface="Calibri"/>
              </a:rPr>
              <a:t>helmsman</a:t>
            </a:r>
            <a:r>
              <a:rPr b="0" i="0" lang="en-US" sz="1300" u="none" cap="none" strike="noStrike">
                <a:solidFill>
                  <a:schemeClr val="dk1"/>
                </a:solidFill>
                <a:latin typeface="Calibri"/>
                <a:ea typeface="Calibri"/>
                <a:cs typeface="Calibri"/>
                <a:sym typeface="Calibri"/>
              </a:rPr>
              <a:t> or </a:t>
            </a:r>
            <a:r>
              <a:rPr b="0" i="1" lang="en-US" sz="1300" u="none" cap="none" strike="noStrike">
                <a:solidFill>
                  <a:schemeClr val="dk1"/>
                </a:solidFill>
                <a:latin typeface="Calibri"/>
                <a:ea typeface="Calibri"/>
                <a:cs typeface="Calibri"/>
                <a:sym typeface="Calibri"/>
              </a:rPr>
              <a:t>pilot</a:t>
            </a:r>
            <a:r>
              <a:rPr b="0" i="0" lang="en-US" sz="1300" u="none" cap="none" strike="noStrike">
                <a:solidFill>
                  <a:schemeClr val="dk1"/>
                </a:solidFill>
                <a:latin typeface="Calibri"/>
                <a:ea typeface="Calibri"/>
                <a:cs typeface="Calibri"/>
                <a:sym typeface="Calibri"/>
              </a:rPr>
              <a:t>, and is the root of </a:t>
            </a:r>
            <a:r>
              <a:rPr b="0" i="1" lang="en-US" sz="1300" u="none" cap="none" strike="noStrike">
                <a:solidFill>
                  <a:schemeClr val="dk1"/>
                </a:solidFill>
                <a:latin typeface="Calibri"/>
                <a:ea typeface="Calibri"/>
                <a:cs typeface="Calibri"/>
                <a:sym typeface="Calibri"/>
              </a:rPr>
              <a:t>governor</a:t>
            </a:r>
            <a:r>
              <a:rPr b="0" i="0" lang="en-US" sz="1300" u="none" cap="none" strike="noStrike">
                <a:solidFill>
                  <a:schemeClr val="dk1"/>
                </a:solidFill>
                <a:latin typeface="Calibri"/>
                <a:ea typeface="Calibri"/>
                <a:cs typeface="Calibri"/>
                <a:sym typeface="Calibri"/>
              </a:rPr>
              <a:t> and </a:t>
            </a:r>
            <a:r>
              <a:rPr b="0" i="0" lang="en-US" sz="1300" u="sng" cap="none" strike="noStrike">
                <a:solidFill>
                  <a:schemeClr val="hlink"/>
                </a:solidFill>
                <a:latin typeface="Calibri"/>
                <a:ea typeface="Calibri"/>
                <a:cs typeface="Calibri"/>
                <a:sym typeface="Calibri"/>
                <a:hlinkClick r:id="rId2"/>
              </a:rPr>
              <a:t>cybernetic</a:t>
            </a:r>
            <a:r>
              <a:rPr b="0" i="0" lang="en-US" sz="1300" u="none" cap="none" strike="noStrike">
                <a:solidFill>
                  <a:schemeClr val="dk1"/>
                </a:solidFill>
                <a:latin typeface="Calibri"/>
                <a:ea typeface="Calibri"/>
                <a:cs typeface="Calibri"/>
                <a:sym typeface="Calibri"/>
              </a:rPr>
              <a:t>. </a:t>
            </a:r>
            <a:r>
              <a:rPr b="0" i="1" lang="en-US" sz="1300" u="none" cap="none" strike="noStrike">
                <a:solidFill>
                  <a:schemeClr val="dk1"/>
                </a:solidFill>
                <a:latin typeface="Calibri"/>
                <a:ea typeface="Calibri"/>
                <a:cs typeface="Calibri"/>
                <a:sym typeface="Calibri"/>
              </a:rPr>
              <a:t>K8s</a:t>
            </a:r>
            <a:r>
              <a:rPr b="0" i="0" lang="en-US" sz="1300" u="none" cap="none" strike="noStrike">
                <a:solidFill>
                  <a:schemeClr val="dk1"/>
                </a:solidFill>
                <a:latin typeface="Calibri"/>
                <a:ea typeface="Calibri"/>
                <a:cs typeface="Calibri"/>
                <a:sym typeface="Calibri"/>
              </a:rPr>
              <a:t> is an abbreviation derived by replacing the 8 letters “ubernete” with “8”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3f3b2c5dcf_0_505: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3f3b2c5dcf_0_505: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you use </a:t>
            </a:r>
            <a:r>
              <a:rPr i="1" lang="en-US" sz="1200">
                <a:solidFill>
                  <a:schemeClr val="dk1"/>
                </a:solidFill>
                <a:highlight>
                  <a:schemeClr val="lt1"/>
                </a:highlight>
                <a:latin typeface="Roboto"/>
                <a:ea typeface="Roboto"/>
                <a:cs typeface="Roboto"/>
                <a:sym typeface="Roboto"/>
              </a:rPr>
              <a:t>Kubernetes API objects</a:t>
            </a:r>
            <a:r>
              <a:rPr lang="en-US" sz="1200">
                <a:solidFill>
                  <a:schemeClr val="dk1"/>
                </a:solidFill>
                <a:highlight>
                  <a:schemeClr val="lt1"/>
                </a:highlight>
                <a:latin typeface="Roboto"/>
                <a:ea typeface="Roboto"/>
                <a:cs typeface="Roboto"/>
                <a:sym typeface="Roboto"/>
              </a:rPr>
              <a:t> to describe your cluster’s </a:t>
            </a:r>
            <a:r>
              <a:rPr i="1" lang="en-US" sz="1200">
                <a:solidFill>
                  <a:schemeClr val="dk1"/>
                </a:solidFill>
                <a:highlight>
                  <a:schemeClr val="lt1"/>
                </a:highlight>
                <a:latin typeface="Roboto"/>
                <a:ea typeface="Roboto"/>
                <a:cs typeface="Roboto"/>
                <a:sym typeface="Roboto"/>
              </a:rPr>
              <a:t>desired state</a:t>
            </a:r>
            <a:r>
              <a:rPr lang="en-US" sz="1200">
                <a:solidFill>
                  <a:schemeClr val="dk1"/>
                </a:solidFill>
                <a:highlight>
                  <a:schemeClr val="lt1"/>
                </a:highlight>
                <a:latin typeface="Roboto"/>
                <a:ea typeface="Roboto"/>
                <a:cs typeface="Roboto"/>
                <a:sym typeface="Roboto"/>
              </a:rPr>
              <a:t>: what applications or other workloads you want to run, what container images they use, the number of replicas, what network and disk resources you want to make available, and more. You set your desired state by creating objects using the Kubernetes API, typically via the command-line interface, </a:t>
            </a:r>
            <a:r>
              <a:rPr b="1" lang="en-US" sz="1050">
                <a:solidFill>
                  <a:srgbClr val="303030"/>
                </a:solidFill>
                <a:highlight>
                  <a:srgbClr val="F7F7F7"/>
                </a:highlight>
                <a:latin typeface="Roboto Mono"/>
                <a:ea typeface="Roboto Mono"/>
                <a:cs typeface="Roboto Mono"/>
                <a:sym typeface="Roboto Mono"/>
              </a:rPr>
              <a:t>kubectl</a:t>
            </a:r>
            <a:r>
              <a:rPr lang="en-US" sz="1200">
                <a:solidFill>
                  <a:schemeClr val="dk1"/>
                </a:solidFill>
                <a:highlight>
                  <a:schemeClr val="lt1"/>
                </a:highlight>
                <a:latin typeface="Roboto"/>
                <a:ea typeface="Roboto"/>
                <a:cs typeface="Roboto"/>
                <a:sym typeface="Roboto"/>
              </a:rPr>
              <a:t>. You can also use the Kubernetes API directly to interact with the cluster and set or modify your desired state.</a:t>
            </a:r>
            <a:endParaRPr sz="1200">
              <a:solidFill>
                <a:schemeClr val="dk1"/>
              </a:solidFill>
              <a:highlight>
                <a:schemeClr val="lt1"/>
              </a:highlight>
              <a:latin typeface="Roboto"/>
              <a:ea typeface="Roboto"/>
              <a:cs typeface="Roboto"/>
              <a:sym typeface="Roboto"/>
            </a:endParaRPr>
          </a:p>
          <a:p>
            <a:pPr indent="0" lvl="0" marL="0" rtl="0" algn="l">
              <a:lnSpc>
                <a:spcPct val="100000"/>
              </a:lnSpc>
              <a:spcBef>
                <a:spcPts val="8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Once you’ve set your desired state, the </a:t>
            </a:r>
            <a:r>
              <a:rPr i="1" lang="en-US" sz="1200">
                <a:solidFill>
                  <a:schemeClr val="dk1"/>
                </a:solidFill>
                <a:highlight>
                  <a:schemeClr val="lt1"/>
                </a:highlight>
                <a:latin typeface="Roboto"/>
                <a:ea typeface="Roboto"/>
                <a:cs typeface="Roboto"/>
                <a:sym typeface="Roboto"/>
              </a:rPr>
              <a:t>Kubernetes Control Plane</a:t>
            </a:r>
            <a:r>
              <a:rPr lang="en-US" sz="1200">
                <a:solidFill>
                  <a:schemeClr val="dk1"/>
                </a:solidFill>
                <a:highlight>
                  <a:schemeClr val="lt1"/>
                </a:highlight>
                <a:latin typeface="Roboto"/>
                <a:ea typeface="Roboto"/>
                <a:cs typeface="Roboto"/>
                <a:sym typeface="Roboto"/>
              </a:rPr>
              <a:t> works to make the cluster’s current state match the desired state. To do so, Kubernetes performs a variety of tasks automatically–such as starting or restarting containers, scaling the number of replicas of a given application, and more. The Kubernetes Control Plane consists of a collection of processes running on your cluster:</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The </a:t>
            </a:r>
            <a:r>
              <a:rPr b="1" lang="en-US" sz="1200">
                <a:solidFill>
                  <a:schemeClr val="dk1"/>
                </a:solidFill>
                <a:highlight>
                  <a:schemeClr val="lt1"/>
                </a:highlight>
                <a:latin typeface="Roboto"/>
                <a:ea typeface="Roboto"/>
                <a:cs typeface="Roboto"/>
                <a:sym typeface="Roboto"/>
              </a:rPr>
              <a:t>Kubernetes Master</a:t>
            </a:r>
            <a:r>
              <a:rPr lang="en-US" sz="1200">
                <a:solidFill>
                  <a:schemeClr val="dk1"/>
                </a:solidFill>
                <a:highlight>
                  <a:schemeClr val="lt1"/>
                </a:highlight>
                <a:latin typeface="Roboto"/>
                <a:ea typeface="Roboto"/>
                <a:cs typeface="Roboto"/>
                <a:sym typeface="Roboto"/>
              </a:rPr>
              <a:t> is a collection of three processes that run on a single node in your cluster, which is designated as the master node. Those processes are: </a:t>
            </a:r>
            <a:r>
              <a:rPr lang="en-US" sz="1200" u="sng">
                <a:solidFill>
                  <a:srgbClr val="E68200"/>
                </a:solidFill>
                <a:highlight>
                  <a:schemeClr val="lt1"/>
                </a:highlight>
                <a:latin typeface="Roboto"/>
                <a:ea typeface="Roboto"/>
                <a:cs typeface="Roboto"/>
                <a:sym typeface="Roboto"/>
                <a:hlinkClick r:id="rId2"/>
              </a:rPr>
              <a:t>kube-apiserver</a:t>
            </a:r>
            <a:r>
              <a:rPr lang="en-US" sz="1200">
                <a:solidFill>
                  <a:schemeClr val="dk1"/>
                </a:solidFill>
                <a:highlight>
                  <a:schemeClr val="lt1"/>
                </a:highlight>
                <a:latin typeface="Roboto"/>
                <a:ea typeface="Roboto"/>
                <a:cs typeface="Roboto"/>
                <a:sym typeface="Roboto"/>
              </a:rPr>
              <a:t>, </a:t>
            </a:r>
            <a:r>
              <a:rPr lang="en-US" sz="1200" u="sng">
                <a:solidFill>
                  <a:srgbClr val="E68200"/>
                </a:solidFill>
                <a:highlight>
                  <a:schemeClr val="lt1"/>
                </a:highlight>
                <a:latin typeface="Roboto"/>
                <a:ea typeface="Roboto"/>
                <a:cs typeface="Roboto"/>
                <a:sym typeface="Roboto"/>
                <a:hlinkClick r:id="rId3"/>
              </a:rPr>
              <a:t>kube-controller-manager</a:t>
            </a:r>
            <a:r>
              <a:rPr lang="en-US" sz="1200">
                <a:solidFill>
                  <a:schemeClr val="dk1"/>
                </a:solidFill>
                <a:highlight>
                  <a:schemeClr val="lt1"/>
                </a:highlight>
                <a:latin typeface="Roboto"/>
                <a:ea typeface="Roboto"/>
                <a:cs typeface="Roboto"/>
                <a:sym typeface="Roboto"/>
              </a:rPr>
              <a:t> and </a:t>
            </a:r>
            <a:r>
              <a:rPr lang="en-US" sz="1200" u="sng">
                <a:solidFill>
                  <a:srgbClr val="E68200"/>
                </a:solidFill>
                <a:highlight>
                  <a:schemeClr val="lt1"/>
                </a:highlight>
                <a:latin typeface="Roboto"/>
                <a:ea typeface="Roboto"/>
                <a:cs typeface="Roboto"/>
                <a:sym typeface="Roboto"/>
                <a:hlinkClick r:id="rId4"/>
              </a:rPr>
              <a:t>kube-scheduler</a:t>
            </a:r>
            <a:r>
              <a:rPr lang="en-US" sz="1200">
                <a:solidFill>
                  <a:schemeClr val="dk1"/>
                </a:solidFill>
                <a:highlight>
                  <a:schemeClr val="lt1"/>
                </a:highlight>
                <a:latin typeface="Roboto"/>
                <a:ea typeface="Roboto"/>
                <a:cs typeface="Roboto"/>
                <a:sym typeface="Roboto"/>
              </a:rPr>
              <a:t>.</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US" sz="1200">
                <a:solidFill>
                  <a:schemeClr val="dk1"/>
                </a:solidFill>
                <a:highlight>
                  <a:schemeClr val="lt1"/>
                </a:highlight>
                <a:latin typeface="Roboto"/>
                <a:ea typeface="Roboto"/>
                <a:cs typeface="Roboto"/>
                <a:sym typeface="Roboto"/>
              </a:rPr>
              <a:t>Each individual non-master node in your cluster runs two processes:</a:t>
            </a:r>
            <a:endParaRPr sz="1200">
              <a:solidFill>
                <a:schemeClr val="dk1"/>
              </a:solidFill>
              <a:highlight>
                <a:schemeClr val="lt1"/>
              </a:highlight>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5"/>
              </a:rPr>
              <a:t>kubelet</a:t>
            </a:r>
            <a:r>
              <a:rPr lang="en-US" sz="1200">
                <a:solidFill>
                  <a:schemeClr val="dk1"/>
                </a:solidFill>
                <a:highlight>
                  <a:schemeClr val="lt1"/>
                </a:highlight>
                <a:latin typeface="Roboto"/>
                <a:ea typeface="Roboto"/>
                <a:cs typeface="Roboto"/>
                <a:sym typeface="Roboto"/>
              </a:rPr>
              <a:t>, which communicates with the Kubernetes Master.</a:t>
            </a:r>
            <a:endParaRPr sz="1200">
              <a:solidFill>
                <a:schemeClr val="dk1"/>
              </a:solidFill>
              <a:highlight>
                <a:schemeClr val="lt1"/>
              </a:highlight>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b="1" lang="en-US" sz="1200" u="sng">
                <a:solidFill>
                  <a:srgbClr val="E68200"/>
                </a:solidFill>
                <a:highlight>
                  <a:schemeClr val="lt1"/>
                </a:highlight>
                <a:latin typeface="Roboto"/>
                <a:ea typeface="Roboto"/>
                <a:cs typeface="Roboto"/>
                <a:sym typeface="Roboto"/>
                <a:hlinkClick r:id="rId6"/>
              </a:rPr>
              <a:t>kube-proxy</a:t>
            </a:r>
            <a:r>
              <a:rPr lang="en-US" sz="1200">
                <a:solidFill>
                  <a:schemeClr val="dk1"/>
                </a:solidFill>
                <a:highlight>
                  <a:schemeClr val="lt1"/>
                </a:highlight>
                <a:latin typeface="Roboto"/>
                <a:ea typeface="Roboto"/>
                <a:cs typeface="Roboto"/>
                <a:sym typeface="Roboto"/>
              </a:rPr>
              <a:t>, a network proxy which reflects Kubernetes networking services on each node.</a:t>
            </a:r>
            <a:endParaRPr sz="1200">
              <a:solidFill>
                <a:schemeClr val="dk1"/>
              </a:solidFill>
              <a:highlight>
                <a:schemeClr val="lt1"/>
              </a:highlight>
              <a:latin typeface="Roboto"/>
              <a:ea typeface="Roboto"/>
              <a:cs typeface="Roboto"/>
              <a:sym typeface="Roboto"/>
            </a:endParaRPr>
          </a:p>
          <a:p>
            <a:pPr indent="0" lvl="0" marL="0" rtl="0" algn="l">
              <a:lnSpc>
                <a:spcPct val="100000"/>
              </a:lnSpc>
              <a:spcBef>
                <a:spcPts val="41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The basic Kubernetes objects include:</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7"/>
              </a:rPr>
              <a:t>Pod</a:t>
            </a:r>
            <a:endParaRPr sz="1200" u="sng">
              <a:solidFill>
                <a:srgbClr val="E68200"/>
              </a:solidFill>
              <a:highlight>
                <a:schemeClr val="lt1"/>
              </a:highlight>
              <a:latin typeface="Roboto"/>
              <a:ea typeface="Roboto"/>
              <a:cs typeface="Roboto"/>
              <a:sym typeface="Roboto"/>
              <a:hlinkClick r:id="rId8"/>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9"/>
              </a:rPr>
              <a:t>Service</a:t>
            </a:r>
            <a:endParaRPr sz="1200" u="sng">
              <a:solidFill>
                <a:srgbClr val="E68200"/>
              </a:solidFill>
              <a:highlight>
                <a:schemeClr val="lt1"/>
              </a:highlight>
              <a:latin typeface="Roboto"/>
              <a:ea typeface="Roboto"/>
              <a:cs typeface="Roboto"/>
              <a:sym typeface="Roboto"/>
              <a:hlinkClick r:id="rId10"/>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1"/>
              </a:rPr>
              <a:t>Volume</a:t>
            </a:r>
            <a:endParaRPr sz="1200" u="sng">
              <a:solidFill>
                <a:srgbClr val="E68200"/>
              </a:solidFill>
              <a:highlight>
                <a:schemeClr val="lt1"/>
              </a:highlight>
              <a:latin typeface="Roboto"/>
              <a:ea typeface="Roboto"/>
              <a:cs typeface="Roboto"/>
              <a:sym typeface="Roboto"/>
              <a:hlinkClick r:id="rId12"/>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3"/>
              </a:rPr>
              <a:t>Namespace</a:t>
            </a:r>
            <a:endParaRPr sz="1200" u="sng">
              <a:solidFill>
                <a:srgbClr val="E68200"/>
              </a:solidFill>
              <a:highlight>
                <a:schemeClr val="lt1"/>
              </a:highlight>
              <a:latin typeface="Roboto"/>
              <a:ea typeface="Roboto"/>
              <a:cs typeface="Roboto"/>
              <a:sym typeface="Roboto"/>
              <a:hlinkClick r:id="rId14"/>
            </a:endParaRPr>
          </a:p>
          <a:p>
            <a:pPr indent="0" lvl="0" marL="0" rtl="0" algn="l">
              <a:lnSpc>
                <a:spcPct val="100000"/>
              </a:lnSpc>
              <a:spcBef>
                <a:spcPts val="2300"/>
              </a:spcBef>
              <a:spcAft>
                <a:spcPts val="0"/>
              </a:spcAft>
              <a:buClr>
                <a:srgbClr val="000000"/>
              </a:buClr>
              <a:buSzPts val="1100"/>
              <a:buFont typeface="Arial"/>
              <a:buNone/>
            </a:pPr>
            <a:r>
              <a:rPr lang="en-US" sz="1200">
                <a:solidFill>
                  <a:schemeClr val="dk1"/>
                </a:solidFill>
                <a:highlight>
                  <a:schemeClr val="lt1"/>
                </a:highlight>
                <a:latin typeface="Roboto"/>
                <a:ea typeface="Roboto"/>
                <a:cs typeface="Roboto"/>
                <a:sym typeface="Roboto"/>
              </a:rPr>
              <a:t>In addition, Kubernetes contains a number of higher-level abstractions called Controllers. Controllers build upon the basic objects, and provide additional functionality and convenience features. They include:</a:t>
            </a:r>
            <a:endParaRPr sz="1200">
              <a:solidFill>
                <a:schemeClr val="dk1"/>
              </a:solidFill>
              <a:highlight>
                <a:schemeClr val="lt1"/>
              </a:highlight>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5"/>
              </a:rPr>
              <a:t>ReplicaSet</a:t>
            </a:r>
            <a:endParaRPr sz="1200" u="sng">
              <a:solidFill>
                <a:srgbClr val="E68200"/>
              </a:solidFill>
              <a:highlight>
                <a:schemeClr val="lt1"/>
              </a:highlight>
              <a:latin typeface="Roboto"/>
              <a:ea typeface="Roboto"/>
              <a:cs typeface="Roboto"/>
              <a:sym typeface="Roboto"/>
              <a:hlinkClick r:id="rId16"/>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7"/>
              </a:rPr>
              <a:t>Deployment</a:t>
            </a:r>
            <a:endParaRPr sz="1200" u="sng">
              <a:solidFill>
                <a:srgbClr val="E68200"/>
              </a:solidFill>
              <a:highlight>
                <a:schemeClr val="lt1"/>
              </a:highlight>
              <a:latin typeface="Roboto"/>
              <a:ea typeface="Roboto"/>
              <a:cs typeface="Roboto"/>
              <a:sym typeface="Roboto"/>
              <a:hlinkClick r:id="rId18"/>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19"/>
              </a:rPr>
              <a:t>StatefulSet</a:t>
            </a:r>
            <a:endParaRPr sz="1200" u="sng">
              <a:solidFill>
                <a:srgbClr val="E68200"/>
              </a:solidFill>
              <a:highlight>
                <a:schemeClr val="lt1"/>
              </a:highlight>
              <a:latin typeface="Roboto"/>
              <a:ea typeface="Roboto"/>
              <a:cs typeface="Roboto"/>
              <a:sym typeface="Roboto"/>
              <a:hlinkClick r:id="rId20"/>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1"/>
              </a:rPr>
              <a:t>DaemonSet</a:t>
            </a:r>
            <a:endParaRPr sz="1200" u="sng">
              <a:solidFill>
                <a:srgbClr val="E68200"/>
              </a:solidFill>
              <a:highlight>
                <a:schemeClr val="lt1"/>
              </a:highlight>
              <a:latin typeface="Roboto"/>
              <a:ea typeface="Roboto"/>
              <a:cs typeface="Roboto"/>
              <a:sym typeface="Roboto"/>
              <a:hlinkClick r:id="rId22"/>
            </a:endParaRPr>
          </a:p>
          <a:p>
            <a:pPr indent="-304800" lvl="0" marL="457200" rtl="0" algn="l">
              <a:lnSpc>
                <a:spcPct val="100000"/>
              </a:lnSpc>
              <a:spcBef>
                <a:spcPts val="0"/>
              </a:spcBef>
              <a:spcAft>
                <a:spcPts val="0"/>
              </a:spcAft>
              <a:buClr>
                <a:schemeClr val="dk1"/>
              </a:buClr>
              <a:buSzPts val="1200"/>
              <a:buFont typeface="Roboto"/>
              <a:buChar char="●"/>
            </a:pPr>
            <a:r>
              <a:rPr lang="en-US" sz="1200" u="sng">
                <a:solidFill>
                  <a:srgbClr val="E68200"/>
                </a:solidFill>
                <a:highlight>
                  <a:schemeClr val="lt1"/>
                </a:highlight>
                <a:latin typeface="Roboto"/>
                <a:ea typeface="Roboto"/>
                <a:cs typeface="Roboto"/>
                <a:sym typeface="Roboto"/>
                <a:hlinkClick r:id="rId23"/>
              </a:rPr>
              <a:t>Job</a:t>
            </a:r>
            <a:endParaRPr sz="1200" u="sng">
              <a:solidFill>
                <a:srgbClr val="E68200"/>
              </a:solidFill>
              <a:highlight>
                <a:schemeClr val="lt1"/>
              </a:highlight>
              <a:latin typeface="Roboto"/>
              <a:ea typeface="Roboto"/>
              <a:cs typeface="Roboto"/>
              <a:sym typeface="Roboto"/>
              <a:hlinkClick r:id="rId24"/>
            </a:endParaRPr>
          </a:p>
          <a:p>
            <a:pPr indent="-295275" lvl="0" marL="457200" rtl="0" algn="l">
              <a:lnSpc>
                <a:spcPct val="100000"/>
              </a:lnSpc>
              <a:spcBef>
                <a:spcPts val="0"/>
              </a:spcBef>
              <a:spcAft>
                <a:spcPts val="0"/>
              </a:spcAft>
              <a:buClr>
                <a:schemeClr val="dk1"/>
              </a:buClr>
              <a:buSzPts val="1050"/>
              <a:buFont typeface="Roboto"/>
              <a:buChar char="●"/>
            </a:pPr>
            <a:r>
              <a:t/>
            </a:r>
            <a:endParaRPr sz="1200" u="sng">
              <a:solidFill>
                <a:srgbClr val="E68200"/>
              </a:solidFill>
              <a:highlight>
                <a:schemeClr val="lt1"/>
              </a:highlight>
              <a:latin typeface="Roboto"/>
              <a:ea typeface="Roboto"/>
              <a:cs typeface="Roboto"/>
              <a:sym typeface="Roboto"/>
              <a:hlinkClick r:id="rId25"/>
            </a:endParaRPr>
          </a:p>
          <a:p>
            <a:pPr indent="0" lvl="0" marL="0" rtl="0" algn="l">
              <a:lnSpc>
                <a:spcPct val="100000"/>
              </a:lnSpc>
              <a:spcBef>
                <a:spcPts val="2400"/>
              </a:spcBef>
              <a:spcAft>
                <a:spcPts val="0"/>
              </a:spcAft>
              <a:buClr>
                <a:srgbClr val="000000"/>
              </a:buClr>
              <a:buSzPts val="1100"/>
              <a:buFont typeface="Arial"/>
              <a:buNone/>
            </a:pPr>
            <a:r>
              <a:t/>
            </a:r>
            <a:endParaRPr sz="1200">
              <a:solidFill>
                <a:schemeClr val="dk1"/>
              </a:solidFill>
              <a:highlight>
                <a:schemeClr val="lt1"/>
              </a:highlight>
              <a:latin typeface="Roboto"/>
              <a:ea typeface="Roboto"/>
              <a:cs typeface="Roboto"/>
              <a:sym typeface="Roboto"/>
            </a:endParaRPr>
          </a:p>
          <a:p>
            <a:pPr indent="-171450" lvl="0" marL="171450" marR="0" rtl="0" algn="l">
              <a:lnSpc>
                <a:spcPct val="100000"/>
              </a:lnSpc>
              <a:spcBef>
                <a:spcPts val="4100"/>
              </a:spcBef>
              <a:spcAft>
                <a:spcPts val="0"/>
              </a:spcAft>
              <a:buClr>
                <a:schemeClr val="dk1"/>
              </a:buClr>
              <a:buSzPts val="1100"/>
              <a:buFont typeface="Arial"/>
              <a:buChar char="•"/>
            </a:pPr>
            <a:r>
              <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f3b2c5dcf_0_370: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3f3b2c5dcf_0_370: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Kubernetes is a distributed system, it has a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that maintains the global view and has access to set of nodes that runs the workloads.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API, UI (has dashboard) or CLI</a:t>
            </a:r>
            <a:r>
              <a:rPr b="0" i="0" lang="en-US" sz="1100" u="none" cap="none" strike="noStrike">
                <a:solidFill>
                  <a:schemeClr val="dk1"/>
                </a:solidFill>
                <a:latin typeface="Arial"/>
                <a:ea typeface="Arial"/>
                <a:cs typeface="Arial"/>
                <a:sym typeface="Arial"/>
              </a:rPr>
              <a:t> (kubectl) are used to submit the workload or interact with the master. They submit using Yaml or Json (config) file. The role of the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is to understand the definition of Yaml, figure out constraints/policies/requirements, cores/memory requirements, any specific node or type of hardware like ssd, if required, and finally throws the container to schedule the environments. All these are pushed to nodes.</a:t>
            </a:r>
            <a:endParaRP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The job of a </a:t>
            </a:r>
            <a:r>
              <a:rPr b="1" i="0" lang="en-US" sz="1100" u="none" cap="none" strike="noStrike">
                <a:solidFill>
                  <a:schemeClr val="dk1"/>
                </a:solidFill>
                <a:latin typeface="Arial"/>
                <a:ea typeface="Arial"/>
                <a:cs typeface="Arial"/>
                <a:sym typeface="Arial"/>
              </a:rPr>
              <a:t>node</a:t>
            </a:r>
            <a:r>
              <a:rPr b="0" i="0" lang="en-US" sz="1100" u="none" cap="none" strike="noStrike">
                <a:solidFill>
                  <a:schemeClr val="dk1"/>
                </a:solidFill>
                <a:latin typeface="Arial"/>
                <a:ea typeface="Arial"/>
                <a:cs typeface="Arial"/>
                <a:sym typeface="Arial"/>
              </a:rPr>
              <a:t> is to pull appropriate container images from private/public registry and translates the entire spec into deployment.</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3f3b2c5dcf_0_403: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3f3b2c5dcf_0_403:notes"/>
          <p:cNvSpPr txBox="1"/>
          <p:nvPr>
            <p:ph idx="1" type="body"/>
          </p:nvPr>
        </p:nvSpPr>
        <p:spPr>
          <a:xfrm>
            <a:off x="731520" y="4620250"/>
            <a:ext cx="5852100" cy="37809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3f3b2c5dcf_0_40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3f3b2c5dcf_0_40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3f3b2c5dcf_0_41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3f3b2c5dcf_0_41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3f3b2c5dcf_0_420: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350">
                <a:solidFill>
                  <a:schemeClr val="dk1"/>
                </a:solidFill>
              </a:rPr>
              <a:t>controller</a:t>
            </a:r>
            <a:r>
              <a:rPr lang="en-US" sz="1350">
                <a:solidFill>
                  <a:schemeClr val="dk1"/>
                </a:solidFill>
              </a:rPr>
              <a:t> performs a series of tasks - </a:t>
            </a:r>
            <a:r>
              <a:rPr b="1" lang="en-US" sz="1350">
                <a:solidFill>
                  <a:schemeClr val="dk1"/>
                </a:solidFill>
              </a:rPr>
              <a:t>node controller</a:t>
            </a:r>
            <a:r>
              <a:rPr lang="en-US" sz="1350">
                <a:solidFill>
                  <a:schemeClr val="dk1"/>
                </a:solidFill>
              </a:rPr>
              <a:t> (responsible for the worker states), </a:t>
            </a:r>
            <a:r>
              <a:rPr b="1" lang="en-US" sz="1350">
                <a:solidFill>
                  <a:schemeClr val="dk1"/>
                </a:solidFill>
              </a:rPr>
              <a:t>replication controller</a:t>
            </a:r>
            <a:r>
              <a:rPr lang="en-US" sz="1350">
                <a:solidFill>
                  <a:schemeClr val="dk1"/>
                </a:solidFill>
              </a:rPr>
              <a:t> (maintain fixed number of pods), </a:t>
            </a:r>
            <a:r>
              <a:rPr b="1" lang="en-US" sz="1350">
                <a:solidFill>
                  <a:schemeClr val="dk1"/>
                </a:solidFill>
              </a:rPr>
              <a:t>end-point controller</a:t>
            </a:r>
            <a:r>
              <a:rPr lang="en-US" sz="1350">
                <a:solidFill>
                  <a:schemeClr val="dk1"/>
                </a:solidFill>
              </a:rPr>
              <a:t> ( which joins services and pods together), </a:t>
            </a:r>
            <a:r>
              <a:rPr b="1" lang="en-US" sz="1350">
                <a:solidFill>
                  <a:schemeClr val="dk1"/>
                </a:solidFill>
              </a:rPr>
              <a:t>service account and token controllers</a:t>
            </a:r>
            <a:r>
              <a:rPr lang="en-US" sz="1350">
                <a:solidFill>
                  <a:schemeClr val="dk1"/>
                </a:solidFill>
              </a:rPr>
              <a:t> (that manage access controls)</a:t>
            </a:r>
            <a:endParaRPr/>
          </a:p>
        </p:txBody>
      </p:sp>
      <p:sp>
        <p:nvSpPr>
          <p:cNvPr id="542" name="Google Shape;542;g3f3b2c5dcf_0_420: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3f3b2c5dcf_0_425: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3f3b2c5dcf_0_425: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3f3b2c5dcf_0_51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3f3b2c5dcf_0_51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3f3b2c5dcf_0_51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3f3b2c5dcf_0_51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3f3b2c5dcf_0_52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3f3b2c5dcf_0_52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3f3b2c5dcf_0_52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f3b2c5dcf_0_529:notes"/>
          <p:cNvSpPr txBox="1"/>
          <p:nvPr>
            <p:ph idx="1" type="body"/>
          </p:nvPr>
        </p:nvSpPr>
        <p:spPr>
          <a:xfrm>
            <a:off x="593766" y="4667763"/>
            <a:ext cx="6115800" cy="15192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nodes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As long as you have a working cluster and connection to the cluster this command should work. This is usually one of the first commands you call to ensure the cluster is alive.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http://kubernetesbyexample.com/nodes/</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3f3b2c5dcf_0_549: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lnSpc>
                <a:spcPct val="157143"/>
              </a:lnSpc>
              <a:spcBef>
                <a:spcPts val="0"/>
              </a:spcBef>
              <a:spcAft>
                <a:spcPts val="0"/>
              </a:spcAft>
              <a:buClr>
                <a:schemeClr val="dk1"/>
              </a:buClr>
              <a:buSzPts val="1100"/>
              <a:buFont typeface="Arial"/>
              <a:buNone/>
            </a:pPr>
            <a:r>
              <a:rPr lang="en-US" sz="1350">
                <a:solidFill>
                  <a:schemeClr val="dk1"/>
                </a:solidFill>
              </a:rPr>
              <a:t>-- </a:t>
            </a:r>
            <a:r>
              <a:rPr b="1" lang="en-US" sz="1350">
                <a:solidFill>
                  <a:schemeClr val="dk1"/>
                </a:solidFill>
              </a:rPr>
              <a:t>kubelet</a:t>
            </a:r>
            <a:r>
              <a:rPr lang="en-US" sz="1350">
                <a:solidFill>
                  <a:schemeClr val="dk1"/>
                </a:solidFill>
              </a:rPr>
              <a:t> process runs on the worker node, to make sure pods have been assigned.</a:t>
            </a:r>
            <a:endParaRPr/>
          </a:p>
        </p:txBody>
      </p:sp>
      <p:sp>
        <p:nvSpPr>
          <p:cNvPr id="583" name="Google Shape;583;g3f3b2c5dcf_0_549: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3f3b2c5dcf_0_554: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lnSpc>
                <a:spcPct val="157143"/>
              </a:lnSpc>
              <a:spcBef>
                <a:spcPts val="0"/>
              </a:spcBef>
              <a:spcAft>
                <a:spcPts val="0"/>
              </a:spcAft>
              <a:buNone/>
            </a:pPr>
            <a:r>
              <a:rPr lang="en-US" sz="1350">
                <a:solidFill>
                  <a:schemeClr val="dk1"/>
                </a:solidFill>
              </a:rPr>
              <a:t>-- </a:t>
            </a:r>
            <a:r>
              <a:rPr b="1" lang="en-US" sz="1350">
                <a:solidFill>
                  <a:schemeClr val="dk1"/>
                </a:solidFill>
              </a:rPr>
              <a:t>kube proxy</a:t>
            </a:r>
            <a:r>
              <a:rPr lang="en-US" sz="1350">
                <a:solidFill>
                  <a:schemeClr val="dk1"/>
                </a:solidFill>
              </a:rPr>
              <a:t> is the load balancer and network proxy for the service on the worker node, for TCP and UDP packets</a:t>
            </a:r>
            <a:endParaRPr/>
          </a:p>
        </p:txBody>
      </p:sp>
      <p:sp>
        <p:nvSpPr>
          <p:cNvPr id="589" name="Google Shape;589;g3f3b2c5dcf_0_554: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f3b2c5dcf_0_53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3f3b2c5dcf_0_53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3f3b2c5dcf_0_49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3f3b2c5dcf_0_494: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62: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62: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Ref - </a:t>
            </a:r>
            <a:r>
              <a:rPr lang="en-US"/>
              <a:t>https://cloudplatform.googleblog.com/2018/04/Kubernetes-best-practices-Organizing-with-Namespaces.html</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f3b2c5dcf_0_58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3f3b2c5dcf_0_589:notes"/>
          <p:cNvSpPr txBox="1"/>
          <p:nvPr>
            <p:ph idx="1" type="body"/>
          </p:nvPr>
        </p:nvSpPr>
        <p:spPr>
          <a:xfrm>
            <a:off x="696017" y="5078531"/>
            <a:ext cx="5982300" cy="269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Additionally, pods can be tagged with a label for recommended scheduling advice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3f3b2c5dcf_0_569: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3f3b2c5dcf_0_569: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3f3b2c5dcf_0_578: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3f3b2c5dcf_0_578:notes"/>
          <p:cNvSpPr txBox="1"/>
          <p:nvPr>
            <p:ph idx="1" type="body"/>
          </p:nvPr>
        </p:nvSpPr>
        <p:spPr>
          <a:xfrm>
            <a:off x="629392" y="4667764"/>
            <a:ext cx="6068400" cy="6405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Additionally, pods can be tagged with a label for recommended scheduling advice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f3b2c5dcf_0_60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3f3b2c5dcf_0_604:notes"/>
          <p:cNvSpPr txBox="1"/>
          <p:nvPr>
            <p:ph idx="1" type="body"/>
          </p:nvPr>
        </p:nvSpPr>
        <p:spPr>
          <a:xfrm>
            <a:off x="666211" y="4848043"/>
            <a:ext cx="6275400" cy="45894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Create a simple pod.yaml with the following contents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apiVersion: v1</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kind: Pod</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metadata:</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labels: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spec:</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containers: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image: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ports: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containerPort: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create –f pod.yaml</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get pods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Further reading:</a:t>
            </a:r>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https://kubernetes.io/docs/concepts/workloads/controllers/deployment/#creating-a-deployment</a:t>
            </a:r>
            <a:r>
              <a:rPr b="0" i="0" lang="en-US" sz="11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f3b2c5dcf_0_5:notes"/>
          <p:cNvSpPr/>
          <p:nvPr>
            <p:ph idx="2" type="sldImg"/>
          </p:nvPr>
        </p:nvSpPr>
        <p:spPr>
          <a:xfrm>
            <a:off x="752475" y="341313"/>
            <a:ext cx="5810400" cy="43578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50" name="Google Shape;250;g3f3b2c5dcf_0_5:notes"/>
          <p:cNvSpPr txBox="1"/>
          <p:nvPr>
            <p:ph idx="1" type="body"/>
          </p:nvPr>
        </p:nvSpPr>
        <p:spPr>
          <a:xfrm>
            <a:off x="731520" y="4960619"/>
            <a:ext cx="5852100" cy="392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7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70:notes"/>
          <p:cNvSpPr txBox="1"/>
          <p:nvPr>
            <p:ph idx="1" type="body"/>
          </p:nvPr>
        </p:nvSpPr>
        <p:spPr>
          <a:xfrm>
            <a:off x="708088" y="4655888"/>
            <a:ext cx="5942094" cy="48612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Deployments (and controllers) are loops that maintain state.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3f3b2c5dcf_0_61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3f3b2c5dcf_0_61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3f3b2c5dcf_0_618: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3f3b2c5dcf_0_618: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7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71:notes"/>
          <p:cNvSpPr txBox="1"/>
          <p:nvPr>
            <p:ph idx="1" type="body"/>
          </p:nvPr>
        </p:nvSpPr>
        <p:spPr>
          <a:xfrm>
            <a:off x="439387" y="4703388"/>
            <a:ext cx="6341423" cy="4630613"/>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150"/>
              <a:buFont typeface="Calibri"/>
              <a:buAutoNum type="arabicPeriod"/>
            </a:pPr>
            <a:r>
              <a:rPr b="0" i="0" lang="en-US" sz="1150" u="none" cap="none" strike="noStrike">
                <a:solidFill>
                  <a:schemeClr val="dk1"/>
                </a:solidFill>
                <a:latin typeface="Calibri"/>
                <a:ea typeface="Calibri"/>
                <a:cs typeface="Calibri"/>
                <a:sym typeface="Calibri"/>
              </a:rPr>
              <a:t>Create a pod.yaml with the following contents</a:t>
            </a:r>
            <a:endParaRPr b="0" i="0" sz="1400" u="none" cap="none" strike="noStrike">
              <a:solidFill>
                <a:srgbClr val="000000"/>
              </a:solidFill>
              <a:latin typeface="Arial"/>
              <a:ea typeface="Arial"/>
              <a:cs typeface="Arial"/>
              <a:sym typeface="Arial"/>
            </a:endParaRPr>
          </a:p>
          <a:p>
            <a:pPr indent="-166342" lvl="0" marL="239367" marR="0" rtl="0" algn="l">
              <a:lnSpc>
                <a:spcPct val="100000"/>
              </a:lnSpc>
              <a:spcBef>
                <a:spcPts val="0"/>
              </a:spcBef>
              <a:spcAft>
                <a:spcPts val="0"/>
              </a:spcAft>
              <a:buClr>
                <a:schemeClr val="dk1"/>
              </a:buClr>
              <a:buSzPts val="1150"/>
              <a:buFont typeface="Calibri"/>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kind: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labels: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name: nginx</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spec: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containers: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name: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image: nginx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ports: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	- containerPort: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2. Kubectl create –f pod.yaml</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3. Kubectl get pods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This highlights an example of Kubernetes deployment creation. As with many Kubernetes objects, deployments are usually created from a file such as a yaml or json. While this could be done via command line it is often impractical to do so.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Further reading: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https://kubernetes.io/docs/concepts/workloads/controllers/deployment/#creating-a-deployment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Calibri"/>
                <a:ea typeface="Calibri"/>
                <a:cs typeface="Calibri"/>
                <a:sym typeface="Calibri"/>
              </a:rPr>
              <a:t>Note: This is a simple pod. This is interesting.</a:t>
            </a:r>
            <a:endParaRPr b="0" i="0" sz="115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p7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7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f3b2c5dcf_0_655: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3f3b2c5dcf_0_655: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7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75: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3f3b2c5dcf_0_641: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3f3b2c5dcf_0_641: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0" rtl="0" algn="l">
              <a:lnSpc>
                <a:spcPct val="175000"/>
              </a:lnSpc>
              <a:spcBef>
                <a:spcPts val="800"/>
              </a:spcBef>
              <a:spcAft>
                <a:spcPts val="0"/>
              </a:spcAft>
              <a:buClr>
                <a:schemeClr val="dk1"/>
              </a:buClr>
              <a:buSzPts val="1100"/>
              <a:buFont typeface="Arial"/>
              <a:buNone/>
            </a:pPr>
            <a:r>
              <a:rPr lang="en-US" sz="1200">
                <a:highlight>
                  <a:srgbClr val="FFFFFF"/>
                </a:highlight>
                <a:latin typeface="Roboto"/>
                <a:ea typeface="Roboto"/>
                <a:cs typeface="Roboto"/>
                <a:sym typeface="Roboto"/>
              </a:rPr>
              <a:t>When the service type is set to </a:t>
            </a:r>
            <a:r>
              <a:rPr b="1" lang="en-US" sz="1050">
                <a:solidFill>
                  <a:srgbClr val="303030"/>
                </a:solidFill>
                <a:highlight>
                  <a:srgbClr val="F7F7F7"/>
                </a:highlight>
                <a:latin typeface="Roboto Mono"/>
                <a:ea typeface="Roboto Mono"/>
                <a:cs typeface="Roboto Mono"/>
                <a:sym typeface="Roboto Mono"/>
              </a:rPr>
              <a:t>LoadBalancer</a:t>
            </a:r>
            <a:r>
              <a:rPr lang="en-US" sz="1200">
                <a:highlight>
                  <a:srgbClr val="FFFFFF"/>
                </a:highlight>
                <a:latin typeface="Roboto"/>
                <a:ea typeface="Roboto"/>
                <a:cs typeface="Roboto"/>
                <a:sym typeface="Roboto"/>
              </a:rPr>
              <a:t>, Kubernetes provides functionality equivalent to </a:t>
            </a:r>
            <a:r>
              <a:rPr b="1" lang="en-US" sz="1050">
                <a:solidFill>
                  <a:srgbClr val="303030"/>
                </a:solidFill>
                <a:highlight>
                  <a:srgbClr val="F7F7F7"/>
                </a:highlight>
                <a:latin typeface="Roboto Mono"/>
                <a:ea typeface="Roboto Mono"/>
                <a:cs typeface="Roboto Mono"/>
                <a:sym typeface="Roboto Mono"/>
              </a:rPr>
              <a:t>type=&lt;ClusterIP&gt;</a:t>
            </a:r>
            <a:r>
              <a:rPr lang="en-US" sz="1200">
                <a:highlight>
                  <a:srgbClr val="FFFFFF"/>
                </a:highlight>
                <a:latin typeface="Roboto"/>
                <a:ea typeface="Roboto"/>
                <a:cs typeface="Roboto"/>
                <a:sym typeface="Roboto"/>
              </a:rPr>
              <a:t> to pods within the cluster and extends it by programming the (external to Kubernetes) load balancer with entries for the Kubernetes pods. The Kubernetes service controller automates the creation of the external load balancer, health checks (if needed), firewall rules (if needed) and retrieves the external IP allocated by the cloud provider and populates it in the service object.</a:t>
            </a:r>
            <a:endParaRPr sz="1200">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highlight>
                <a:srgbClr val="FFFFFF"/>
              </a:highlight>
              <a:latin typeface="Roboto"/>
              <a:ea typeface="Roboto"/>
              <a:cs typeface="Roboto"/>
              <a:sym typeface="Roboto"/>
            </a:endParaRPr>
          </a:p>
          <a:p>
            <a:pPr indent="0" lvl="0" marL="69850" marR="0" rtl="0" algn="l">
              <a:spcBef>
                <a:spcPts val="0"/>
              </a:spcBef>
              <a:spcAft>
                <a:spcPts val="0"/>
              </a:spcAft>
              <a:buClr>
                <a:schemeClr val="dk1"/>
              </a:buClr>
              <a:buSzPts val="1100"/>
              <a:buFont typeface="Arial"/>
              <a:buNone/>
            </a:pPr>
            <a:r>
              <a:rPr lang="en-US" sz="1050" u="sng">
                <a:solidFill>
                  <a:srgbClr val="047AC6"/>
                </a:solidFill>
                <a:hlinkClick r:id="rId2"/>
              </a:rPr>
              <a:t>https://medium.com/google-cloud/kubernetes-nodeport-vs-loadbalancer-vs-ingress-when-should-i-use-what-922f010849e0</a:t>
            </a:r>
            <a:r>
              <a:rPr lang="en-US" sz="1050">
                <a:solidFill>
                  <a:srgbClr val="383838"/>
                </a:solidFill>
              </a:rPr>
              <a:t>  and </a:t>
            </a:r>
            <a:r>
              <a:rPr lang="en-US" sz="1050" u="sng">
                <a:solidFill>
                  <a:srgbClr val="047AC6"/>
                </a:solidFill>
                <a:hlinkClick r:id="rId3"/>
              </a:rPr>
              <a:t>https://medium.com/google-cloud/kubernetes-from-load-balancer-to-pod-3f2399637b0c</a:t>
            </a:r>
            <a:endParaRPr/>
          </a:p>
          <a:p>
            <a:pPr indent="0" lvl="0" marL="69850" marR="0" rtl="0" algn="l">
              <a:spcBef>
                <a:spcPts val="0"/>
              </a:spcBef>
              <a:spcAft>
                <a:spcPts val="0"/>
              </a:spcAft>
              <a:buClr>
                <a:schemeClr val="dk1"/>
              </a:buClr>
              <a:buSzPts val="1100"/>
              <a:buFont typeface="Arial"/>
              <a:buNone/>
            </a:pPr>
            <a:r>
              <a:t/>
            </a:r>
            <a:endParaRPr/>
          </a:p>
          <a:p>
            <a:pPr indent="0" lvl="0" marL="69850" marR="0" rtl="0" algn="l">
              <a:spcBef>
                <a:spcPts val="0"/>
              </a:spcBef>
              <a:spcAft>
                <a:spcPts val="0"/>
              </a:spcAft>
              <a:buClr>
                <a:schemeClr val="dk1"/>
              </a:buClr>
              <a:buSzPts val="1100"/>
              <a:buFont typeface="Arial"/>
              <a:buNone/>
            </a:pPr>
            <a:r>
              <a:t/>
            </a:r>
            <a:endParaRPr sz="1350">
              <a:solidFill>
                <a:srgbClr val="383838"/>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3f3b2c5dcf_0_889:notes"/>
          <p:cNvSpPr/>
          <p:nvPr>
            <p:ph idx="2" type="sldImg"/>
          </p:nvPr>
        </p:nvSpPr>
        <p:spPr>
          <a:xfrm>
            <a:off x="766763" y="598488"/>
            <a:ext cx="5976900" cy="448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3f3b2c5dcf_0_889:notes"/>
          <p:cNvSpPr txBox="1"/>
          <p:nvPr>
            <p:ph idx="1" type="body"/>
          </p:nvPr>
        </p:nvSpPr>
        <p:spPr>
          <a:xfrm>
            <a:off x="701041" y="4400550"/>
            <a:ext cx="5608200" cy="3600600"/>
          </a:xfrm>
          <a:prstGeom prst="rect">
            <a:avLst/>
          </a:prstGeom>
          <a:noFill/>
          <a:ln>
            <a:noFill/>
          </a:ln>
        </p:spPr>
        <p:txBody>
          <a:bodyPr anchorCtr="0" anchor="t" bIns="47850" lIns="95725" spcFirstLastPara="1" rIns="95725" wrap="square" tIns="47850">
            <a:noAutofit/>
          </a:bodyPr>
          <a:lstStyle/>
          <a:p>
            <a:pPr indent="0" lvl="0" marL="69850" marR="0" rtl="0" algn="l">
              <a:lnSpc>
                <a:spcPct val="100000"/>
              </a:lnSpc>
              <a:spcBef>
                <a:spcPts val="0"/>
              </a:spcBef>
              <a:spcAft>
                <a:spcPts val="0"/>
              </a:spcAft>
              <a:buClr>
                <a:schemeClr val="dk1"/>
              </a:buClr>
              <a:buSzPts val="1100"/>
              <a:buFont typeface="Arial"/>
              <a:buNone/>
            </a:pPr>
            <a:r>
              <a:rPr lang="en-US" sz="1200">
                <a:solidFill>
                  <a:schemeClr val="dk1"/>
                </a:solidFill>
                <a:highlight>
                  <a:srgbClr val="FFFFFF"/>
                </a:highlight>
                <a:latin typeface="Calibri"/>
                <a:ea typeface="Calibri"/>
                <a:cs typeface="Calibri"/>
                <a:sym typeface="Calibri"/>
              </a:rPr>
              <a:t>A </a:t>
            </a:r>
            <a:r>
              <a:rPr b="1" lang="en-US" sz="1200">
                <a:solidFill>
                  <a:schemeClr val="dk1"/>
                </a:solidFill>
                <a:highlight>
                  <a:srgbClr val="FFFFFF"/>
                </a:highlight>
                <a:latin typeface="Calibri"/>
                <a:ea typeface="Calibri"/>
                <a:cs typeface="Calibri"/>
                <a:sym typeface="Calibri"/>
              </a:rPr>
              <a:t>ClusterIP</a:t>
            </a:r>
            <a:r>
              <a:rPr lang="en-US" sz="1200">
                <a:solidFill>
                  <a:schemeClr val="dk1"/>
                </a:solidFill>
                <a:highlight>
                  <a:srgbClr val="FFFFFF"/>
                </a:highlight>
                <a:latin typeface="Calibri"/>
                <a:ea typeface="Calibri"/>
                <a:cs typeface="Calibri"/>
                <a:sym typeface="Calibri"/>
              </a:rPr>
              <a:t> service is the default Kubernetes service. It gives you a service inside your cluster that other apps inside your cluster can access. There is no external access</a:t>
            </a:r>
            <a:endParaRPr sz="1200">
              <a:solidFill>
                <a:schemeClr val="dk1"/>
              </a:solidFill>
              <a:highlight>
                <a:srgbClr val="FFFFFF"/>
              </a:highlight>
              <a:latin typeface="Calibri"/>
              <a:ea typeface="Calibri"/>
              <a:cs typeface="Calibri"/>
              <a:sym typeface="Calibri"/>
            </a:endParaRPr>
          </a:p>
          <a:p>
            <a:pPr indent="0" lvl="0" marL="69850" marR="0" rtl="0" algn="l">
              <a:lnSpc>
                <a:spcPct val="100000"/>
              </a:lnSpc>
              <a:spcBef>
                <a:spcPts val="0"/>
              </a:spcBef>
              <a:spcAft>
                <a:spcPts val="0"/>
              </a:spcAft>
              <a:buClr>
                <a:schemeClr val="dk1"/>
              </a:buClr>
              <a:buSzPts val="1100"/>
              <a:buFont typeface="Arial"/>
              <a:buNone/>
            </a:pPr>
            <a:r>
              <a:rPr lang="en-US" sz="1200">
                <a:solidFill>
                  <a:schemeClr val="dk1"/>
                </a:solidFill>
                <a:highlight>
                  <a:srgbClr val="FFFFFF"/>
                </a:highlight>
                <a:latin typeface="Calibri"/>
                <a:ea typeface="Calibri"/>
                <a:cs typeface="Calibri"/>
                <a:sym typeface="Calibri"/>
              </a:rPr>
              <a:t>A </a:t>
            </a:r>
            <a:r>
              <a:rPr b="1" lang="en-US" sz="1200">
                <a:solidFill>
                  <a:schemeClr val="dk1"/>
                </a:solidFill>
                <a:highlight>
                  <a:srgbClr val="FFFFFF"/>
                </a:highlight>
                <a:latin typeface="Calibri"/>
                <a:ea typeface="Calibri"/>
                <a:cs typeface="Calibri"/>
                <a:sym typeface="Calibri"/>
              </a:rPr>
              <a:t>NodePort</a:t>
            </a:r>
            <a:r>
              <a:rPr lang="en-US" sz="1200">
                <a:solidFill>
                  <a:schemeClr val="dk1"/>
                </a:solidFill>
                <a:highlight>
                  <a:srgbClr val="FFFFFF"/>
                </a:highlight>
                <a:latin typeface="Calibri"/>
                <a:ea typeface="Calibri"/>
                <a:cs typeface="Calibri"/>
                <a:sym typeface="Calibri"/>
              </a:rPr>
              <a:t> service is the most primitive way to get external traffic directly to your service. NodePort, as the name implies, opens a specific port on all the Nodes (the VMs), and any traffic that is sent to this port is forwarded to the service. - </a:t>
            </a:r>
            <a:r>
              <a:rPr lang="en-US" sz="1200">
                <a:solidFill>
                  <a:schemeClr val="dk1"/>
                </a:solidFill>
                <a:latin typeface="Calibri"/>
                <a:ea typeface="Calibri"/>
                <a:cs typeface="Calibri"/>
                <a:sym typeface="Calibri"/>
              </a:rPr>
              <a:t>You can only have one service per port , You can only use ports 30000–32767, If your Node/VM IP address change, you need to deal with that</a:t>
            </a:r>
            <a:endParaRPr sz="1200">
              <a:solidFill>
                <a:schemeClr val="dk1"/>
              </a:solidFill>
              <a:highlight>
                <a:srgbClr val="FFFFFF"/>
              </a:highlight>
              <a:latin typeface="Calibri"/>
              <a:ea typeface="Calibri"/>
              <a:cs typeface="Calibri"/>
              <a:sym typeface="Calibri"/>
            </a:endParaRPr>
          </a:p>
          <a:p>
            <a:pPr indent="0" lvl="0" marL="0" rtl="0" algn="l">
              <a:lnSpc>
                <a:spcPct val="100000"/>
              </a:lnSpc>
              <a:spcBef>
                <a:spcPts val="500"/>
              </a:spcBef>
              <a:spcAft>
                <a:spcPts val="0"/>
              </a:spcAft>
              <a:buClr>
                <a:schemeClr val="dk1"/>
              </a:buClr>
              <a:buSzPts val="1100"/>
              <a:buFont typeface="Arial"/>
              <a:buNone/>
            </a:pPr>
            <a:r>
              <a:rPr b="1" lang="en-US" sz="1200">
                <a:solidFill>
                  <a:schemeClr val="dk1"/>
                </a:solidFill>
                <a:highlight>
                  <a:srgbClr val="FFFFFF"/>
                </a:highlight>
                <a:latin typeface="Calibri"/>
                <a:ea typeface="Calibri"/>
                <a:cs typeface="Calibri"/>
                <a:sym typeface="Calibri"/>
              </a:rPr>
              <a:t>LoadBalancer</a:t>
            </a:r>
            <a:r>
              <a:rPr lang="en-US" sz="1200">
                <a:solidFill>
                  <a:schemeClr val="dk1"/>
                </a:solidFill>
                <a:highlight>
                  <a:srgbClr val="FFFFFF"/>
                </a:highlight>
                <a:latin typeface="Calibri"/>
                <a:ea typeface="Calibri"/>
                <a:cs typeface="Calibri"/>
                <a:sym typeface="Calibri"/>
              </a:rPr>
              <a:t> - </a:t>
            </a:r>
            <a:r>
              <a:rPr lang="en-US" sz="1200">
                <a:solidFill>
                  <a:schemeClr val="dk1"/>
                </a:solidFill>
                <a:latin typeface="Calibri"/>
                <a:ea typeface="Calibri"/>
                <a:cs typeface="Calibri"/>
                <a:sym typeface="Calibri"/>
              </a:rPr>
              <a:t>If you want to directly expose a service, this is the default method. All traffic on the port you specify will be forwarded to the service. There is no filtering, no routing, etc. This means you can send almost any kind of traffic to it, like HTTP, TCP, UDP, Websockets, gRPC, or whatever.The big downside is that each service you expose with a LoadBalancer will get its own IP address, and you have to pay for a LoadBalancer per exposed service, which can get expensive!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3f3b2c5dcf_0_90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3f3b2c5dcf_0_90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00"/>
              </a:spcBef>
              <a:spcAft>
                <a:spcPts val="0"/>
              </a:spcAft>
              <a:buClr>
                <a:schemeClr val="dk1"/>
              </a:buClr>
              <a:buSzPts val="1100"/>
              <a:buFont typeface="Arial"/>
              <a:buNone/>
            </a:pPr>
            <a:r>
              <a:rPr lang="en-US" sz="1200">
                <a:solidFill>
                  <a:schemeClr val="dk1"/>
                </a:solidFill>
                <a:latin typeface="Calibri"/>
                <a:ea typeface="Calibri"/>
                <a:cs typeface="Calibri"/>
                <a:sym typeface="Calibri"/>
              </a:rPr>
              <a:t>Instead, it sits in front of multiple services and act as a “smart router” or entrypoint into your cluster. You can do a lot of different things with an Ingress, and there are many types of Ingress controllers that have different capabilities.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1200">
                <a:solidFill>
                  <a:schemeClr val="dk1"/>
                </a:solidFill>
                <a:highlight>
                  <a:srgbClr val="FFFFFF"/>
                </a:highlight>
                <a:latin typeface="Calibri"/>
                <a:ea typeface="Calibri"/>
                <a:cs typeface="Calibri"/>
                <a:sym typeface="Calibri"/>
              </a:rPr>
              <a:t>This will let you do both path based and subdomain based routing to backend services. For example, you can send everything on foo.yourdomain.com to the foo service, and everything under the yourdomain.com/bar/ path to the bar service.</a:t>
            </a:r>
            <a:endParaRPr sz="1200">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None/>
            </a:pPr>
            <a:r>
              <a:rPr lang="en-US" sz="1200">
                <a:solidFill>
                  <a:schemeClr val="dk1"/>
                </a:solidFill>
                <a:highlight>
                  <a:srgbClr val="FFFFFF"/>
                </a:highlight>
                <a:latin typeface="Calibri"/>
                <a:ea typeface="Calibri"/>
                <a:cs typeface="Calibri"/>
                <a:sym typeface="Calibri"/>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etc)</a:t>
            </a: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f3b2c5dcf_0_113: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endParaRPr/>
          </a:p>
        </p:txBody>
      </p:sp>
      <p:sp>
        <p:nvSpPr>
          <p:cNvPr id="257" name="Google Shape;257;g3f3b2c5dcf_0_11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3f3b2c5dcf_0_647:notes"/>
          <p:cNvSpPr txBox="1"/>
          <p:nvPr>
            <p:ph idx="1" type="body"/>
          </p:nvPr>
        </p:nvSpPr>
        <p:spPr>
          <a:xfrm>
            <a:off x="731500" y="4560550"/>
            <a:ext cx="5852100" cy="43206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rPr lang="en-US" sz="1050">
                <a:solidFill>
                  <a:srgbClr val="383838"/>
                </a:solidFill>
              </a:rPr>
              <a:t>-- to make NodePort work - </a:t>
            </a:r>
            <a:r>
              <a:rPr lang="en-US" sz="1050" u="sng">
                <a:solidFill>
                  <a:srgbClr val="047AC6"/>
                </a:solidFill>
                <a:hlinkClick r:id="rId2"/>
              </a:rPr>
              <a:t>https://stackoverflow.com/questions/45543694/kubernetes-cluster-on-aws-with-kops-nodeport-service-unavailable/45561848#45561848</a:t>
            </a:r>
            <a:r>
              <a:rPr lang="en-US" sz="1050">
                <a:solidFill>
                  <a:srgbClr val="383838"/>
                </a:solidFill>
              </a:rPr>
              <a:t> , show this in a 2 cluster node, using nodeport and exposing , only the inbound rule for that node - </a:t>
            </a:r>
            <a:r>
              <a:rPr lang="en-US" sz="1050" u="sng">
                <a:solidFill>
                  <a:schemeClr val="hlink"/>
                </a:solidFill>
                <a:hlinkClick r:id="rId3"/>
              </a:rPr>
              <a:t>http://34.222.12.167:32083/</a:t>
            </a:r>
            <a:endParaRPr sz="1050">
              <a:solidFill>
                <a:srgbClr val="383838"/>
              </a:solidFill>
            </a:endParaRPr>
          </a:p>
          <a:p>
            <a:pPr indent="0" lvl="0" marL="69850" rtl="0" algn="l">
              <a:spcBef>
                <a:spcPts val="0"/>
              </a:spcBef>
              <a:spcAft>
                <a:spcPts val="0"/>
              </a:spcAft>
              <a:buNone/>
            </a:pPr>
            <a:r>
              <a:t/>
            </a:r>
            <a:endParaRPr sz="1050">
              <a:solidFill>
                <a:srgbClr val="383838"/>
              </a:solidFill>
            </a:endParaRPr>
          </a:p>
          <a:p>
            <a:pPr indent="0" lvl="0" marL="69850" rtl="0" algn="l">
              <a:spcBef>
                <a:spcPts val="0"/>
              </a:spcBef>
              <a:spcAft>
                <a:spcPts val="0"/>
              </a:spcAft>
              <a:buNone/>
            </a:pPr>
            <a:r>
              <a:rPr lang="en-US" sz="1350">
                <a:solidFill>
                  <a:srgbClr val="383838"/>
                </a:solidFill>
              </a:rPr>
              <a:t>kubectl expose pod sharevol --type NodePort --name sharevol-service --port 3006</a:t>
            </a:r>
            <a:endParaRPr sz="1350">
              <a:solidFill>
                <a:srgbClr val="383838"/>
              </a:solidFill>
            </a:endParaRPr>
          </a:p>
          <a:p>
            <a:pPr indent="0" lvl="0" marL="69850" rtl="0" algn="l">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b="1" lang="en-US" sz="1350">
                <a:solidFill>
                  <a:srgbClr val="0000FF"/>
                </a:solidFill>
              </a:rPr>
              <a:t>Example - create node , expose as nodePort service</a:t>
            </a:r>
            <a:endParaRPr b="1" sz="1350">
              <a:solidFill>
                <a:srgbClr val="0000FF"/>
              </a:solidFill>
            </a:endParaRPr>
          </a:p>
          <a:p>
            <a:pPr indent="0" lvl="0" marL="0" rtl="0" algn="l">
              <a:lnSpc>
                <a:spcPct val="157143"/>
              </a:lnSpc>
              <a:spcBef>
                <a:spcPts val="800"/>
              </a:spcBef>
              <a:spcAft>
                <a:spcPts val="0"/>
              </a:spcAft>
              <a:buNone/>
            </a:pPr>
            <a:r>
              <a:rPr lang="en-US" sz="1350"/>
              <a:t>kubectl expose pod nginx-apparmor --type NodePort --name nginx-apparmor-service --port 3003</a:t>
            </a:r>
            <a:endParaRPr sz="1350"/>
          </a:p>
          <a:p>
            <a:pPr indent="0" lvl="0" marL="0" rtl="0" algn="l">
              <a:lnSpc>
                <a:spcPct val="157143"/>
              </a:lnSpc>
              <a:spcBef>
                <a:spcPts val="800"/>
              </a:spcBef>
              <a:spcAft>
                <a:spcPts val="0"/>
              </a:spcAft>
              <a:buNone/>
            </a:pPr>
            <a:r>
              <a:rPr lang="en-US" sz="1350">
                <a:solidFill>
                  <a:srgbClr val="383838"/>
                </a:solidFill>
              </a:rPr>
              <a:t>-- to make NodePort work - </a:t>
            </a:r>
            <a:r>
              <a:rPr lang="en-US" sz="1350" u="sng">
                <a:solidFill>
                  <a:srgbClr val="047AC6"/>
                </a:solidFill>
                <a:hlinkClick r:id="rId4"/>
              </a:rPr>
              <a:t>https://stackoverflow.com/questions/45543694/kubernetes-cluster-on-aws-with-kops-nodeport-service-unavailable/45561848#45561848</a:t>
            </a:r>
            <a:r>
              <a:rPr lang="en-US" sz="1350">
                <a:solidFill>
                  <a:srgbClr val="383838"/>
                </a:solidFill>
              </a:rPr>
              <a:t> , show this in a 2 cluster node, using nodeport and exposing , only the inbound rule for that node - http://34.222.12.167:32083/</a:t>
            </a:r>
            <a:endParaRPr/>
          </a:p>
        </p:txBody>
      </p:sp>
      <p:sp>
        <p:nvSpPr>
          <p:cNvPr id="722" name="Google Shape;722;g3f3b2c5dcf_0_647:notes"/>
          <p:cNvSpPr/>
          <p:nvPr>
            <p:ph idx="2" type="sldImg"/>
          </p:nvPr>
        </p:nvSpPr>
        <p:spPr>
          <a:xfrm>
            <a:off x="1219425" y="720075"/>
            <a:ext cx="48771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p7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76:notes"/>
          <p:cNvSpPr txBox="1"/>
          <p:nvPr>
            <p:ph idx="1" type="body"/>
          </p:nvPr>
        </p:nvSpPr>
        <p:spPr>
          <a:xfrm>
            <a:off x="629392" y="4703388"/>
            <a:ext cx="6127668" cy="1471777"/>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3f3b2c5dcf_0_793: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3f3b2c5dcf_0_793: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f3b2c5dcf_0_87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3f3b2c5dcf_0_870: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calculates this patch request using the configuration file, the live configuration, and the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annotation stored in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The </a:t>
            </a:r>
            <a:r>
              <a:rPr b="1" lang="en-US" sz="1050">
                <a:solidFill>
                  <a:srgbClr val="303030"/>
                </a:solidFill>
                <a:highlight>
                  <a:srgbClr val="F7F7F7"/>
                </a:highlight>
                <a:latin typeface="Roboto Mono"/>
                <a:ea typeface="Roboto Mono"/>
                <a:cs typeface="Roboto Mono"/>
                <a:sym typeface="Roboto Mono"/>
              </a:rPr>
              <a:t>kubectl apply</a:t>
            </a:r>
            <a:r>
              <a:rPr lang="en-US" sz="1200">
                <a:solidFill>
                  <a:schemeClr val="dk1"/>
                </a:solidFill>
                <a:highlight>
                  <a:srgbClr val="FFFFFF"/>
                </a:highlight>
                <a:latin typeface="Roboto"/>
                <a:ea typeface="Roboto"/>
                <a:cs typeface="Roboto"/>
                <a:sym typeface="Roboto"/>
              </a:rPr>
              <a:t> command writes the contents of the configuration file to the </a:t>
            </a:r>
            <a:r>
              <a:rPr b="1" lang="en-US" sz="1050">
                <a:solidFill>
                  <a:srgbClr val="303030"/>
                </a:solidFill>
                <a:highlight>
                  <a:srgbClr val="F7F7F7"/>
                </a:highlight>
                <a:latin typeface="Roboto Mono"/>
                <a:ea typeface="Roboto Mono"/>
                <a:cs typeface="Roboto Mono"/>
                <a:sym typeface="Roboto Mono"/>
              </a:rPr>
              <a:t>kubectl.kubernetes.io/last-applied-configuration</a:t>
            </a:r>
            <a:r>
              <a:rPr lang="en-US" sz="1200">
                <a:solidFill>
                  <a:schemeClr val="dk1"/>
                </a:solidFill>
                <a:highlight>
                  <a:srgbClr val="FFFFFF"/>
                </a:highlight>
                <a:latin typeface="Roboto"/>
                <a:ea typeface="Roboto"/>
                <a:cs typeface="Roboto"/>
                <a:sym typeface="Roboto"/>
              </a:rPr>
              <a:t> annotation. This is used to identify fields that have been removed from the configuration file and need to be cleared from the live configuration. Here are the steps used to calculate which fields should be deleted or set:</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150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delete. These are the fields present in </a:t>
            </a:r>
            <a:r>
              <a:rPr b="1" lang="en-US" sz="1050">
                <a:solidFill>
                  <a:srgbClr val="303030"/>
                </a:solidFill>
                <a:highlight>
                  <a:srgbClr val="F7F7F7"/>
                </a:highlight>
                <a:latin typeface="Roboto Mono"/>
                <a:ea typeface="Roboto Mono"/>
                <a:cs typeface="Roboto Mono"/>
                <a:sym typeface="Roboto Mono"/>
              </a:rPr>
              <a:t>last-applied-configuration</a:t>
            </a:r>
            <a:r>
              <a:rPr lang="en-US" sz="1200">
                <a:solidFill>
                  <a:schemeClr val="dk1"/>
                </a:solidFill>
                <a:highlight>
                  <a:srgbClr val="FFFFFF"/>
                </a:highlight>
                <a:latin typeface="Roboto"/>
                <a:ea typeface="Roboto"/>
                <a:cs typeface="Roboto"/>
                <a:sym typeface="Roboto"/>
              </a:rPr>
              <a:t> and missing from the configuration file.</a:t>
            </a:r>
            <a:endParaRPr sz="1200">
              <a:solidFill>
                <a:schemeClr val="dk1"/>
              </a:solidFill>
              <a:highlight>
                <a:srgbClr val="FFFFFF"/>
              </a:highlight>
              <a:latin typeface="Roboto"/>
              <a:ea typeface="Roboto"/>
              <a:cs typeface="Roboto"/>
              <a:sym typeface="Roboto"/>
            </a:endParaRPr>
          </a:p>
          <a:p>
            <a:pPr indent="-304800" lvl="0" marL="457200" rtl="0" algn="l">
              <a:lnSpc>
                <a:spcPct val="175000"/>
              </a:lnSpc>
              <a:spcBef>
                <a:spcPts val="0"/>
              </a:spcBef>
              <a:spcAft>
                <a:spcPts val="0"/>
              </a:spcAft>
              <a:buClr>
                <a:schemeClr val="dk1"/>
              </a:buClr>
              <a:buSzPts val="1200"/>
              <a:buFont typeface="Roboto"/>
              <a:buAutoNum type="arabicPeriod"/>
            </a:pPr>
            <a:r>
              <a:rPr lang="en-US" sz="1200">
                <a:solidFill>
                  <a:schemeClr val="dk1"/>
                </a:solidFill>
                <a:highlight>
                  <a:srgbClr val="FFFFFF"/>
                </a:highlight>
                <a:latin typeface="Roboto"/>
                <a:ea typeface="Roboto"/>
                <a:cs typeface="Roboto"/>
                <a:sym typeface="Roboto"/>
              </a:rPr>
              <a:t>Calculate the fields to add or set. These are the fields present in the configuration file whose values don’t match the live configuration.</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230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Here’s an example. Suppose this is the configuration file for a Deployment object:</a:t>
            </a:r>
            <a:endParaRPr sz="1200">
              <a:solidFill>
                <a:schemeClr val="dk1"/>
              </a:solidFill>
              <a:highlight>
                <a:srgbClr val="FFFFFF"/>
              </a:highlight>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200">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3f3b2c5dcf_0_67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3f3b2c5dcf_0_674:notes"/>
          <p:cNvSpPr txBox="1"/>
          <p:nvPr>
            <p:ph idx="1" type="body"/>
          </p:nvPr>
        </p:nvSpPr>
        <p:spPr>
          <a:xfrm>
            <a:off x="629392" y="4703388"/>
            <a:ext cx="6127800" cy="14718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services --all-namespaces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This reveals the kubernetes services that are usually running as part of the kubernetes system namespace.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2"/>
              </a:rPr>
              <a:t>http://kubernetesbyexample.com/services/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75000"/>
              </a:lnSpc>
              <a:spcBef>
                <a:spcPts val="0"/>
              </a:spcBef>
              <a:spcAft>
                <a:spcPts val="0"/>
              </a:spcAft>
              <a:buClr>
                <a:schemeClr val="dk1"/>
              </a:buClr>
              <a:buSzPts val="1100"/>
              <a:buFont typeface="Arial"/>
              <a:buNone/>
            </a:pPr>
            <a:r>
              <a:rPr lang="en-US" sz="1200">
                <a:solidFill>
                  <a:schemeClr val="dk1"/>
                </a:solidFill>
                <a:highlight>
                  <a:srgbClr val="FFFFFF"/>
                </a:highlight>
                <a:latin typeface="Roboto"/>
                <a:ea typeface="Roboto"/>
                <a:cs typeface="Roboto"/>
                <a:sym typeface="Roboto"/>
              </a:rPr>
              <a:t>As mentioned previously, a Service is backed by a group of Pods. These Pods are exposed through </a:t>
            </a:r>
            <a:r>
              <a:rPr b="1" lang="en-US" sz="1050">
                <a:solidFill>
                  <a:srgbClr val="303030"/>
                </a:solidFill>
                <a:highlight>
                  <a:srgbClr val="F7F7F7"/>
                </a:highlight>
                <a:latin typeface="Roboto Mono"/>
                <a:ea typeface="Roboto Mono"/>
                <a:cs typeface="Roboto Mono"/>
                <a:sym typeface="Roboto Mono"/>
              </a:rPr>
              <a:t>endpoints</a:t>
            </a:r>
            <a:r>
              <a:rPr lang="en-US" sz="1200">
                <a:solidFill>
                  <a:schemeClr val="dk1"/>
                </a:solidFill>
                <a:highlight>
                  <a:srgbClr val="FFFFFF"/>
                </a:highlight>
                <a:latin typeface="Roboto"/>
                <a:ea typeface="Roboto"/>
                <a:cs typeface="Roboto"/>
                <a:sym typeface="Roboto"/>
              </a:rPr>
              <a:t>. The Service’s selector will be evaluated continuously and the results will be POSTed to an </a:t>
            </a:r>
            <a:r>
              <a:rPr b="1" lang="en-US" sz="1200">
                <a:solidFill>
                  <a:schemeClr val="dk1"/>
                </a:solidFill>
                <a:highlight>
                  <a:srgbClr val="FFFFFF"/>
                </a:highlight>
                <a:latin typeface="Roboto"/>
                <a:ea typeface="Roboto"/>
                <a:cs typeface="Roboto"/>
                <a:sym typeface="Roboto"/>
              </a:rPr>
              <a:t>Endpoints</a:t>
            </a:r>
            <a:r>
              <a:rPr lang="en-US" sz="1200">
                <a:solidFill>
                  <a:schemeClr val="dk1"/>
                </a:solidFill>
                <a:highlight>
                  <a:srgbClr val="FFFFFF"/>
                </a:highlight>
                <a:latin typeface="Roboto"/>
                <a:ea typeface="Roboto"/>
                <a:cs typeface="Roboto"/>
                <a:sym typeface="Roboto"/>
              </a:rPr>
              <a:t> object also named </a:t>
            </a:r>
            <a:r>
              <a:rPr b="1" lang="en-US" sz="1050">
                <a:solidFill>
                  <a:srgbClr val="303030"/>
                </a:solidFill>
                <a:highlight>
                  <a:srgbClr val="F7F7F7"/>
                </a:highlight>
                <a:latin typeface="Roboto Mono"/>
                <a:ea typeface="Roboto Mono"/>
                <a:cs typeface="Roboto Mono"/>
                <a:sym typeface="Roboto Mono"/>
              </a:rPr>
              <a:t>my-nginx</a:t>
            </a:r>
            <a:r>
              <a:rPr lang="en-US" sz="1200">
                <a:solidFill>
                  <a:schemeClr val="dk1"/>
                </a:solidFill>
                <a:highlight>
                  <a:srgbClr val="FFFFFF"/>
                </a:highlight>
                <a:latin typeface="Roboto"/>
                <a:ea typeface="Roboto"/>
                <a:cs typeface="Roboto"/>
                <a:sym typeface="Roboto"/>
              </a:rPr>
              <a:t>. When a Pod dies, it is automatically removed from the endpoints, and new Pods matching the Service’s selector will automatically get added to the endpoints. Check the endpoints, and note that the IPs are the same as the Pods created in the first step: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p78: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78:notes"/>
          <p:cNvSpPr txBox="1"/>
          <p:nvPr>
            <p:ph idx="1" type="body"/>
          </p:nvPr>
        </p:nvSpPr>
        <p:spPr>
          <a:xfrm>
            <a:off x="731838" y="4644013"/>
            <a:ext cx="5918344" cy="59300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Trivia: Some internal Kubernetes engineers pronounce kubectl as ‘kubecuttle’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kubectl apply vs kubectl replace, create , vs using config files - </a:t>
            </a:r>
            <a:r>
              <a:rPr lang="en-US" sz="1200" u="sng">
                <a:solidFill>
                  <a:schemeClr val="hlink"/>
                </a:solidFill>
                <a:latin typeface="Calibri"/>
                <a:ea typeface="Calibri"/>
                <a:cs typeface="Calibri"/>
                <a:sym typeface="Calibri"/>
                <a:hlinkClick r:id="rId2"/>
              </a:rPr>
              <a:t>https://medium.com/bitnami-perspectives/imperative-declarative-and-a-few-kubectl-tricks-9d6deabdde</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Objects using Imperative commands, objects using imperative config files, and declarative commands </a:t>
            </a:r>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p77: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77: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Add Selectors and Field Selectors, options too for some sample commands like this</a:t>
            </a:r>
            <a:endParaRPr b="1" sz="1350">
              <a:solidFill>
                <a:srgbClr val="383838"/>
              </a:solidFill>
            </a:endParaRPr>
          </a:p>
          <a:p>
            <a:pPr indent="0" lvl="0" marL="0" marR="0" rtl="0" algn="l">
              <a:lnSpc>
                <a:spcPct val="100000"/>
              </a:lnSpc>
              <a:spcBef>
                <a:spcPts val="0"/>
              </a:spcBef>
              <a:spcAft>
                <a:spcPts val="0"/>
              </a:spcAft>
              <a:buNone/>
            </a:pPr>
            <a:r>
              <a:t/>
            </a:r>
            <a:endParaRPr b="1" sz="1350">
              <a:solidFill>
                <a:srgbClr val="383838"/>
              </a:solidFill>
            </a:endParaRPr>
          </a:p>
          <a:p>
            <a:pPr indent="0" lvl="0" marL="0" marR="0" rtl="0" algn="l">
              <a:lnSpc>
                <a:spcPct val="100000"/>
              </a:lnSpc>
              <a:spcBef>
                <a:spcPts val="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p79: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79:notes"/>
          <p:cNvSpPr txBox="1"/>
          <p:nvPr>
            <p:ph idx="1" type="body"/>
          </p:nvPr>
        </p:nvSpPr>
        <p:spPr>
          <a:xfrm>
            <a:off x="593766" y="4691514"/>
            <a:ext cx="6210795" cy="207741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label pods nginx-158599303-04h8d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new-label=else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-l new-label=awesome</a:t>
            </a:r>
            <a:endParaRPr b="0" i="0" sz="1400" u="none" cap="none" strike="noStrike">
              <a:solidFill>
                <a:srgbClr val="000000"/>
              </a:solidFill>
              <a:latin typeface="Arial"/>
              <a:ea typeface="Arial"/>
              <a:cs typeface="Arial"/>
              <a:sym typeface="Arial"/>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pods --show-labels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80: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80:notes"/>
          <p:cNvSpPr txBox="1"/>
          <p:nvPr>
            <p:ph idx="1" type="body"/>
          </p:nvPr>
        </p:nvSpPr>
        <p:spPr>
          <a:xfrm>
            <a:off x="665018" y="4679638"/>
            <a:ext cx="6092042" cy="2041793"/>
          </a:xfrm>
          <a:prstGeom prst="rect">
            <a:avLst/>
          </a:prstGeom>
          <a:solidFill>
            <a:schemeClr val="lt1"/>
          </a:solidFill>
          <a:ln>
            <a:noFill/>
          </a:ln>
        </p:spPr>
        <p:txBody>
          <a:bodyPr anchorCtr="0" anchor="t" bIns="47850" lIns="95725" spcFirstLastPara="1" rIns="95725" wrap="square" tIns="47850">
            <a:noAutofit/>
          </a:bodyPr>
          <a:lstStyle/>
          <a:p>
            <a:pPr indent="-239366"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Create a cluster (or reuse a cluster from earlier exercises) and connect to it</a:t>
            </a:r>
            <a:endParaRPr b="0" i="0" sz="1400" u="none" cap="none" strike="noStrike">
              <a:solidFill>
                <a:srgbClr val="000000"/>
              </a:solidFill>
              <a:latin typeface="Arial"/>
              <a:ea typeface="Arial"/>
              <a:cs typeface="Arial"/>
              <a:sym typeface="Arial"/>
            </a:endParaRPr>
          </a:p>
          <a:p>
            <a:pPr indent="-169518" lvl="1" marL="718101" marR="0" rtl="0" algn="l">
              <a:lnSpc>
                <a:spcPct val="100000"/>
              </a:lnSpc>
              <a:spcBef>
                <a:spcPts val="0"/>
              </a:spcBef>
              <a:spcAft>
                <a:spcPts val="0"/>
              </a:spcAft>
              <a:buClr>
                <a:schemeClr val="dk1"/>
              </a:buClr>
              <a:buSzPts val="1100"/>
              <a:buFont typeface="Calibri"/>
              <a:buNone/>
            </a:pPr>
            <a:r>
              <a:t/>
            </a:r>
            <a:endParaRPr b="0" i="0" sz="1200" u="none" cap="none" strike="noStrike">
              <a:solidFill>
                <a:schemeClr val="dk1"/>
              </a:solidFill>
              <a:latin typeface="Calibri"/>
              <a:ea typeface="Calibri"/>
              <a:cs typeface="Calibri"/>
              <a:sym typeface="Calibri"/>
            </a:endParaRPr>
          </a:p>
          <a:p>
            <a:pPr indent="-239366" lvl="0" marL="239367"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Execute the nginx example</a:t>
            </a:r>
            <a:endParaRPr b="0" i="0" sz="1400" u="none" cap="none" strike="noStrike">
              <a:solidFill>
                <a:srgbClr val="000000"/>
              </a:solidFill>
              <a:latin typeface="Arial"/>
              <a:ea typeface="Arial"/>
              <a:cs typeface="Arial"/>
              <a:sym typeface="Arial"/>
            </a:endParaRPr>
          </a:p>
          <a:p>
            <a:pPr indent="-239366" lvl="1" marL="718101" marR="0" rtl="0" algn="l">
              <a:lnSpc>
                <a:spcPct val="100000"/>
              </a:lnSpc>
              <a:spcBef>
                <a:spcPts val="0"/>
              </a:spcBef>
              <a:spcAft>
                <a:spcPts val="0"/>
              </a:spcAft>
              <a:buClr>
                <a:schemeClr val="dk1"/>
              </a:buClr>
              <a:buSzPts val="1100"/>
              <a:buFont typeface="Calibri"/>
              <a:buAutoNum type="arabicPeriod"/>
            </a:pPr>
            <a:r>
              <a:rPr b="0" i="0" lang="en-US" sz="1200" u="none" cap="none" strike="noStrike">
                <a:solidFill>
                  <a:schemeClr val="dk1"/>
                </a:solidFill>
                <a:latin typeface="Calibri"/>
                <a:ea typeface="Calibri"/>
                <a:cs typeface="Calibri"/>
                <a:sym typeface="Calibri"/>
              </a:rPr>
              <a:t>https://github.com/kubernetes/kubernetes/blob/master/examples/simple-nginx.md</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Some repetition here is intentional. You should be comfortable creating clusters, establishing a connection, verifying its healthy, and then cleaning up resources. This foundation is essential before moving on to advanced concepts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81: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81: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f3b2c5dcf_0_118:notes"/>
          <p:cNvSpPr/>
          <p:nvPr>
            <p:ph idx="2" type="sldImg"/>
          </p:nvPr>
        </p:nvSpPr>
        <p:spPr>
          <a:xfrm>
            <a:off x="749300" y="555625"/>
            <a:ext cx="5834100" cy="43752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63" name="Google Shape;263;g3f3b2c5dcf_0_11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8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83:notes"/>
          <p:cNvSpPr txBox="1"/>
          <p:nvPr>
            <p:ph idx="1" type="body"/>
          </p:nvPr>
        </p:nvSpPr>
        <p:spPr>
          <a:xfrm>
            <a:off x="546265" y="4679639"/>
            <a:ext cx="6210795" cy="2433678"/>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run nginx –image nginx –port 80</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scale deployments/nginx –replicas=2</a:t>
            </a:r>
            <a:endParaRPr b="0" i="0" sz="1400" u="none" cap="none" strike="noStrike">
              <a:solidFill>
                <a:srgbClr val="000000"/>
              </a:solidFill>
              <a:latin typeface="Arial"/>
              <a:ea typeface="Arial"/>
              <a:cs typeface="Arial"/>
              <a:sym typeface="Arial"/>
            </a:endParaRPr>
          </a:p>
          <a:p>
            <a:pPr indent="-163167" lvl="0" marL="239367"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39367" lvl="0" marL="239367"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kubectl get deployments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http://kubernetesbyexample.com/labels/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f3b2c5dcf_0_73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3f3b2c5dcf_0_737:notes"/>
          <p:cNvSpPr txBox="1"/>
          <p:nvPr>
            <p:ph idx="1" type="body"/>
          </p:nvPr>
        </p:nvSpPr>
        <p:spPr>
          <a:xfrm>
            <a:off x="731519" y="5141343"/>
            <a:ext cx="6014400" cy="3485100"/>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run nginx –image nginx –port 80</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scale deployments/nginx –replicas=2</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http://kubernetesbyexample.com/labels/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3f3b2c5dcf_0_7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3f3b2c5dcf_0_755: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42b82a27a3_0_1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42b82a27a3_0_11: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42b82a27a3_0_1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42b82a27a3_0_16: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p8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84: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p85: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85:notes"/>
          <p:cNvSpPr txBox="1"/>
          <p:nvPr>
            <p:ph idx="1" type="body"/>
          </p:nvPr>
        </p:nvSpPr>
        <p:spPr>
          <a:xfrm>
            <a:off x="593766" y="4691514"/>
            <a:ext cx="6187044" cy="2374302"/>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Stand up nginx but with an older version, 1.12.1</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1. kubectl run nginx --image nginx:1.12.1 --port 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Set image to the newer version  (latest). This triggers kubernetes to begin a rolling 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2. kubectl set image deployments/nginx nginx=nginx:latest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the newer image has been rolled out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3. kubectl describe deployment 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p86: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p86:notes"/>
          <p:cNvSpPr txBox="1"/>
          <p:nvPr>
            <p:ph idx="1" type="body"/>
          </p:nvPr>
        </p:nvSpPr>
        <p:spPr>
          <a:xfrm>
            <a:off x="641268" y="4679638"/>
            <a:ext cx="6139542" cy="1638031"/>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Roll back to previous version nginx 1.12.1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4. kubectl rollout undo deployments/nginx</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Observe changes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5. kubectl describe deployments/nginx</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3f3b2c5dcf_0_76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3f3b2c5dcf_0_761:notes"/>
          <p:cNvSpPr txBox="1"/>
          <p:nvPr>
            <p:ph idx="1" type="body"/>
          </p:nvPr>
        </p:nvSpPr>
        <p:spPr>
          <a:xfrm>
            <a:off x="731519" y="5175849"/>
            <a:ext cx="6014400" cy="34332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Stand up nginx but with an older version, 1.12.1:</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1. kubectl run nginx --image nginx:1.12.1 --port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Set image to the newer version  (latest). This triggers kubernetes to begin a rolling update:</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set image deployments/nginx nginx=nginx:latest</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the newer image has been rolled out:</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describe deployment 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3f3b2c5dcf_0_76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3f3b2c5dcf_0_765:notes"/>
          <p:cNvSpPr txBox="1"/>
          <p:nvPr>
            <p:ph idx="1" type="body"/>
          </p:nvPr>
        </p:nvSpPr>
        <p:spPr>
          <a:xfrm>
            <a:off x="731519" y="5193102"/>
            <a:ext cx="6031500" cy="33987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Roll back to previous version nginx 1.12.1</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4. kubectl rollout undo deployments/nginx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changes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5. kubectl describe deployments/nginx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f3b2c5dcf_0_225: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70" name="Google Shape;270;g3f3b2c5dcf_0_22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40376ed21b85fcd2_141: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40376ed21b85fcd2_141: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42b82a27a3_0_24: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42b82a27a3_0_24: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 </a:t>
            </a:r>
            <a:r>
              <a:rPr lang="en-US" sz="1200">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3f3b2c5dcf_0_85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3f3b2c5dcf_0_855: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3f3b2c5dcf_0_86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3f3b2c5dcf_0_862:notes"/>
          <p:cNvSpPr txBox="1"/>
          <p:nvPr>
            <p:ph idx="1" type="body"/>
          </p:nvPr>
        </p:nvSpPr>
        <p:spPr>
          <a:xfrm>
            <a:off x="747776" y="4560570"/>
            <a:ext cx="5982300" cy="4320600"/>
          </a:xfrm>
          <a:prstGeom prst="rect">
            <a:avLst/>
          </a:prstGeom>
          <a:noFill/>
          <a:ln>
            <a:noFill/>
          </a:ln>
        </p:spPr>
        <p:txBody>
          <a:bodyPr anchorCtr="0" anchor="t" bIns="47850" lIns="95725" spcFirstLastPara="1" rIns="95725" wrap="square" tIns="47850">
            <a:noAutofit/>
          </a:bodyPr>
          <a:lstStyle/>
          <a:p>
            <a:pPr indent="0" lvl="0" marL="0" rtl="0" algn="l">
              <a:lnSpc>
                <a:spcPct val="157143"/>
              </a:lnSpc>
              <a:spcBef>
                <a:spcPts val="0"/>
              </a:spcBef>
              <a:spcAft>
                <a:spcPts val="800"/>
              </a:spcAft>
              <a:buSzPts val="1100"/>
              <a:buNone/>
            </a:pPr>
            <a:r>
              <a:rPr lang="en-US" sz="1350">
                <a:solidFill>
                  <a:srgbClr val="383838"/>
                </a:solidFill>
              </a:rPr>
              <a:t>-- can have any priority between 1 to 1 billion - 10^9, because 1 billion 1 is assigned to kube-system resources</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40376ed21b85fcd2_2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40376ed21b85fcd2_20: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40376ed21b85fcd2_136: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g40376ed21b85fcd2_136: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p93: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93:notes"/>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40376ed21b85fcd2_0: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40376ed21b85fcd2_0:notes"/>
          <p:cNvSpPr txBox="1"/>
          <p:nvPr>
            <p:ph idx="1" type="body"/>
          </p:nvPr>
        </p:nvSpPr>
        <p:spPr>
          <a:xfrm>
            <a:off x="688769" y="4679638"/>
            <a:ext cx="6032700" cy="2041800"/>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https://github.com/gravitational/workshop/blob/master/k8s101.md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Git clone https://github.com/gravitational/workshop.git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Sections: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Deployments and Replicasets</a:t>
            </a:r>
            <a:endParaRPr b="0" i="0" sz="1200" u="none" cap="none" strike="noStrike">
              <a:solidFill>
                <a:schemeClr val="dk1"/>
              </a:solidFill>
              <a:latin typeface="Calibri"/>
              <a:ea typeface="Calibri"/>
              <a:cs typeface="Calibri"/>
              <a:sym typeface="Calibri"/>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Services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Back to Deployments</a:t>
            </a:r>
            <a:endParaRPr b="0" i="0" sz="1400" u="none" cap="none" strike="noStrike">
              <a:solidFill>
                <a:srgbClr val="000000"/>
              </a:solidFill>
              <a:latin typeface="Arial"/>
              <a:ea typeface="Arial"/>
              <a:cs typeface="Arial"/>
              <a:sym typeface="Arial"/>
            </a:endParaRPr>
          </a:p>
          <a:p>
            <a:pPr indent="-179523" lvl="0" marL="179523" marR="0" rtl="0" algn="l">
              <a:lnSpc>
                <a:spcPct val="100000"/>
              </a:lnSpc>
              <a:spcBef>
                <a:spcPts val="0"/>
              </a:spcBef>
              <a:spcAft>
                <a:spcPts val="0"/>
              </a:spcAft>
              <a:buClr>
                <a:schemeClr val="dk1"/>
              </a:buClr>
              <a:buSzPts val="1100"/>
              <a:buFont typeface="Arial"/>
              <a:buChar char="•"/>
            </a:pPr>
            <a:r>
              <a:rPr b="0" i="0" lang="en-US" sz="1200" u="none" cap="none" strike="noStrike">
                <a:solidFill>
                  <a:schemeClr val="dk1"/>
                </a:solidFill>
                <a:latin typeface="Calibri"/>
                <a:ea typeface="Calibri"/>
                <a:cs typeface="Calibri"/>
                <a:sym typeface="Calibri"/>
              </a:rPr>
              <a:t>Configuration management basics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3f3b2c5dcf_0_877:notes"/>
          <p:cNvSpPr/>
          <p:nvPr>
            <p:ph idx="2" type="sldImg"/>
          </p:nvPr>
        </p:nvSpPr>
        <p:spPr>
          <a:xfrm>
            <a:off x="750888" y="230188"/>
            <a:ext cx="5813400" cy="436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g3f3b2c5dcf_0_877: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p94:notes"/>
          <p:cNvSpPr/>
          <p:nvPr>
            <p:ph idx="2" type="sldImg"/>
          </p:nvPr>
        </p:nvSpPr>
        <p:spPr>
          <a:xfrm>
            <a:off x="750888" y="230188"/>
            <a:ext cx="5813425" cy="43608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p94:notes"/>
          <p:cNvSpPr txBox="1"/>
          <p:nvPr>
            <p:ph idx="1" type="body"/>
          </p:nvPr>
        </p:nvSpPr>
        <p:spPr>
          <a:xfrm>
            <a:off x="510641" y="4632138"/>
            <a:ext cx="6293922" cy="4927496"/>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1. kubectl create -f https://raw.githubusercontent.com/mhausenblas/kbe/master/specs/volumes/pod.yaml</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Shell into the first pod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2.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c1 -i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Write data to an ‘xchange’ 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3. mount | grep xchange</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4. echo 'some data' &gt; /tmp/xchange/data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Exit out of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5. exit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Now shell into the 2</a:t>
            </a:r>
            <a:r>
              <a:rPr b="0" baseline="30000" i="0" lang="en-US" sz="1100" u="none" cap="none" strike="noStrike">
                <a:solidFill>
                  <a:schemeClr val="dk1"/>
                </a:solidFill>
                <a:latin typeface="Calibri"/>
                <a:ea typeface="Calibri"/>
                <a:cs typeface="Calibri"/>
                <a:sym typeface="Calibri"/>
              </a:rPr>
              <a:t>nd</a:t>
            </a:r>
            <a:r>
              <a:rPr b="0" i="0" lang="en-US" sz="1100" u="none" cap="none" strike="noStrike">
                <a:solidFill>
                  <a:schemeClr val="dk1"/>
                </a:solidFill>
                <a:latin typeface="Calibri"/>
                <a:ea typeface="Calibri"/>
                <a:cs typeface="Calibri"/>
                <a:sym typeface="Calibri"/>
              </a:rPr>
              <a:t> container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6. kubectl </a:t>
            </a:r>
            <a:r>
              <a:rPr b="1" i="0" lang="en-US" sz="1100" u="none" cap="none" strike="noStrike">
                <a:solidFill>
                  <a:schemeClr val="dk1"/>
                </a:solidFill>
                <a:latin typeface="Calibri"/>
                <a:ea typeface="Calibri"/>
                <a:cs typeface="Calibri"/>
                <a:sym typeface="Calibri"/>
              </a:rPr>
              <a:t>exec</a:t>
            </a:r>
            <a:r>
              <a:rPr b="0" i="0" lang="en-US" sz="1100" u="none" cap="none" strike="noStrike">
                <a:solidFill>
                  <a:schemeClr val="dk1"/>
                </a:solidFill>
                <a:latin typeface="Calibri"/>
                <a:ea typeface="Calibri"/>
                <a:cs typeface="Calibri"/>
                <a:sym typeface="Calibri"/>
              </a:rPr>
              <a:t> sharevol -c c2 -i -t – bash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7. mount | grep /tmp/data</a:t>
            </a:r>
            <a:endParaRPr b="0" i="0" sz="1400" u="none" cap="none" strike="noStrike">
              <a:solidFill>
                <a:srgbClr val="000000"/>
              </a:solidFill>
              <a:latin typeface="Arial"/>
              <a:ea typeface="Arial"/>
              <a:cs typeface="Arial"/>
              <a:sym typeface="Arial"/>
            </a:endParaRPr>
          </a:p>
          <a:p>
            <a:pPr indent="-169517" lvl="0" marL="239367"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8. cat /tmp/data/data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View the whole pod.yaml file here:  https://github.com/openshift-evangelists/kbe/blob/master/specs/volumes/pod.yaml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Kubernetes by example Volumes:  http://kubernetesbyexample.com/volumes/</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lvl="2" marR="0" rtl="0" algn="ctr">
              <a:lnSpc>
                <a:spcPct val="90000"/>
              </a:lnSpc>
              <a:spcBef>
                <a:spcPts val="360"/>
              </a:spcBef>
              <a:spcAft>
                <a:spcPts val="0"/>
              </a:spcAft>
              <a:buClr>
                <a:schemeClr val="accent3"/>
              </a:buClr>
              <a:buSzPts val="1620"/>
              <a:buFont typeface="Noto Sans Symbols"/>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320"/>
              </a:spcBef>
              <a:spcAft>
                <a:spcPts val="0"/>
              </a:spcAft>
              <a:buClr>
                <a:schemeClr val="accent3"/>
              </a:buClr>
              <a:buSzPts val="1440"/>
              <a:buFont typeface="Noto Sans Symbols"/>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2" name="Google Shape;12;p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1"/>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 name="Google Shape;53;p11"/>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4" name="Google Shape;54;p1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5" name="Shape 55"/>
        <p:cNvGrpSpPr/>
        <p:nvPr/>
      </p:nvGrpSpPr>
      <p:grpSpPr>
        <a:xfrm>
          <a:off x="0" y="0"/>
          <a:ext cx="0" cy="0"/>
          <a:chOff x="0" y="0"/>
          <a:chExt cx="0" cy="0"/>
        </a:xfrm>
      </p:grpSpPr>
      <p:sp>
        <p:nvSpPr>
          <p:cNvPr id="56" name="Google Shape;56;p1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2"/>
          <p:cNvSpPr txBox="1"/>
          <p:nvPr>
            <p:ph idx="1" type="body"/>
          </p:nvPr>
        </p:nvSpPr>
        <p:spPr>
          <a:xfrm>
            <a:off x="3887391" y="987430"/>
            <a:ext cx="4629150" cy="48736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8" name="Google Shape;58;p12"/>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9" name="Google Shape;59;p12"/>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 name="Google Shape;60;p12"/>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 name="Google Shape;61;p12"/>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2" name="Shape 62"/>
        <p:cNvGrpSpPr/>
        <p:nvPr/>
      </p:nvGrpSpPr>
      <p:grpSpPr>
        <a:xfrm>
          <a:off x="0" y="0"/>
          <a:ext cx="0" cy="0"/>
          <a:chOff x="0" y="0"/>
          <a:chExt cx="0" cy="0"/>
        </a:xfrm>
      </p:grpSpPr>
      <p:sp>
        <p:nvSpPr>
          <p:cNvPr id="63" name="Google Shape;63;p1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3200"/>
              <a:buFont typeface="Calibri"/>
              <a:buNone/>
              <a:defRPr b="1" i="0" sz="32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13"/>
          <p:cNvSpPr/>
          <p:nvPr>
            <p:ph idx="2" type="pic"/>
          </p:nvPr>
        </p:nvSpPr>
        <p:spPr>
          <a:xfrm>
            <a:off x="3887391" y="987430"/>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640"/>
              </a:spcBef>
              <a:spcAft>
                <a:spcPts val="0"/>
              </a:spcAft>
              <a:buClr>
                <a:schemeClr val="accent3"/>
              </a:buClr>
              <a:buSzPts val="2880"/>
              <a:buFont typeface="Noto Sans Symbols"/>
              <a:buNone/>
              <a:defRPr b="1" i="0" sz="3200" u="none" cap="none" strike="noStrike">
                <a:solidFill>
                  <a:schemeClr val="dk1"/>
                </a:solidFill>
                <a:latin typeface="Calibri"/>
                <a:ea typeface="Calibri"/>
                <a:cs typeface="Calibri"/>
                <a:sym typeface="Calibri"/>
              </a:defRPr>
            </a:lvl1pPr>
            <a:lvl2pPr lvl="1"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lvl="2"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5" name="Google Shape;65;p1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80"/>
              </a:spcBef>
              <a:spcAft>
                <a:spcPts val="0"/>
              </a:spcAft>
              <a:buClr>
                <a:schemeClr val="accent3"/>
              </a:buClr>
              <a:buSzPts val="1260"/>
              <a:buFont typeface="Noto Sans Symbols"/>
              <a:buNone/>
              <a:defRPr b="1"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
              </a:spcBef>
              <a:spcAft>
                <a:spcPts val="0"/>
              </a:spcAft>
              <a:buClr>
                <a:schemeClr val="accent3"/>
              </a:buClr>
              <a:buSzPts val="1080"/>
              <a:buFont typeface="Noto Sans Symbols"/>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
              </a:spcBef>
              <a:spcAft>
                <a:spcPts val="0"/>
              </a:spcAft>
              <a:buClr>
                <a:schemeClr val="accent3"/>
              </a:buClr>
              <a:buSzPts val="900"/>
              <a:buFont typeface="Noto Sans Symbols"/>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6" name="Google Shape;66;p13"/>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7" name="Google Shape;67;p13"/>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 name="Google Shape;68;p1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9" name="Shape 69"/>
        <p:cNvGrpSpPr/>
        <p:nvPr/>
      </p:nvGrpSpPr>
      <p:grpSpPr>
        <a:xfrm>
          <a:off x="0" y="0"/>
          <a:ext cx="0" cy="0"/>
          <a:chOff x="0" y="0"/>
          <a:chExt cx="0" cy="0"/>
        </a:xfrm>
      </p:grpSpPr>
      <p:sp>
        <p:nvSpPr>
          <p:cNvPr id="70" name="Google Shape;70;p1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1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4"/>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 name="Google Shape;73;p14"/>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5" name="Google Shape;75;p14"/>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5"/>
          <p:cNvSpPr txBox="1"/>
          <p:nvPr>
            <p:ph type="title"/>
          </p:nvPr>
        </p:nvSpPr>
        <p:spPr>
          <a:xfrm rot="5400000">
            <a:off x="4623594" y="2285206"/>
            <a:ext cx="5811838" cy="1971675"/>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5"/>
          <p:cNvSpPr txBox="1"/>
          <p:nvPr>
            <p:ph idx="1" type="body"/>
          </p:nvPr>
        </p:nvSpPr>
        <p:spPr>
          <a:xfrm rot="5400000">
            <a:off x="623095" y="370681"/>
            <a:ext cx="5811838" cy="5800725"/>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5"/>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5"/>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1" name="Google Shape;81;p1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82" name="Shape 82"/>
        <p:cNvGrpSpPr/>
        <p:nvPr/>
      </p:nvGrpSpPr>
      <p:grpSpPr>
        <a:xfrm>
          <a:off x="0" y="0"/>
          <a:ext cx="0" cy="0"/>
          <a:chOff x="0" y="0"/>
          <a:chExt cx="0" cy="0"/>
        </a:xfrm>
      </p:grpSpPr>
      <p:sp>
        <p:nvSpPr>
          <p:cNvPr id="83" name="Google Shape;83;p1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Google Shape;84;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16"/>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6" name="Google Shape;86;p16"/>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7" name="Google Shape;87;p1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16"/>
          <p:cNvCxnSpPr/>
          <p:nvPr/>
        </p:nvCxnSpPr>
        <p:spPr>
          <a:xfrm>
            <a:off x="628650" y="1587500"/>
            <a:ext cx="7943850" cy="0"/>
          </a:xfrm>
          <a:prstGeom prst="straightConnector1">
            <a:avLst/>
          </a:prstGeom>
          <a:noFill/>
          <a:ln cap="flat" cmpd="sng" w="38100">
            <a:solidFill>
              <a:srgbClr val="BFBFBF"/>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89" name="Shape 89"/>
        <p:cNvGrpSpPr/>
        <p:nvPr/>
      </p:nvGrpSpPr>
      <p:grpSpPr>
        <a:xfrm>
          <a:off x="0" y="0"/>
          <a:ext cx="0" cy="0"/>
          <a:chOff x="0" y="0"/>
          <a:chExt cx="0" cy="0"/>
        </a:xfrm>
      </p:grpSpPr>
      <p:sp>
        <p:nvSpPr>
          <p:cNvPr id="90" name="Google Shape;90;p17"/>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p17"/>
          <p:cNvSpPr txBox="1"/>
          <p:nvPr>
            <p:ph idx="2" type="body"/>
          </p:nvPr>
        </p:nvSpPr>
        <p:spPr>
          <a:xfrm>
            <a:off x="139016" y="5783638"/>
            <a:ext cx="2424997" cy="23029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2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7"/>
          <p:cNvSpPr txBox="1"/>
          <p:nvPr>
            <p:ph idx="3" type="body"/>
          </p:nvPr>
        </p:nvSpPr>
        <p:spPr>
          <a:xfrm>
            <a:off x="3962400" y="5783638"/>
            <a:ext cx="4953000" cy="228600"/>
          </a:xfrm>
          <a:prstGeom prst="rect">
            <a:avLst/>
          </a:prstGeom>
          <a:noFill/>
          <a:ln>
            <a:noFill/>
          </a:ln>
        </p:spPr>
        <p:txBody>
          <a:bodyPr anchorCtr="0" anchor="t" bIns="45700" lIns="91425" spcFirstLastPara="1" rIns="91425" wrap="square" tIns="45700"/>
          <a:lstStyle>
            <a:lvl1pPr indent="-228600" lvl="0" marL="457200" marR="0" rtl="0" algn="r">
              <a:lnSpc>
                <a:spcPct val="90000"/>
              </a:lnSpc>
              <a:spcBef>
                <a:spcPts val="0"/>
              </a:spcBef>
              <a:spcAft>
                <a:spcPts val="0"/>
              </a:spcAft>
              <a:buClr>
                <a:schemeClr val="accent3"/>
              </a:buClr>
              <a:buSzPts val="990"/>
              <a:buFont typeface="Noto Sans Symbols"/>
              <a:buNone/>
              <a:defRPr b="1"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60"/>
              </a:spcBef>
              <a:spcAft>
                <a:spcPts val="0"/>
              </a:spcAft>
              <a:buClr>
                <a:schemeClr val="accent3"/>
              </a:buClr>
              <a:buSzPts val="2520"/>
              <a:buFont typeface="Noto Sans Symbols"/>
              <a:buNone/>
              <a:defRPr b="1" i="0" sz="2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80"/>
              </a:spcBef>
              <a:spcAft>
                <a:spcPts val="0"/>
              </a:spcAft>
              <a:buClr>
                <a:schemeClr val="accent3"/>
              </a:buClr>
              <a:buSzPts val="2160"/>
              <a:buFont typeface="Noto Sans Symbols"/>
              <a:buNone/>
              <a:defRPr b="0" i="0" sz="2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3"/>
              </a:buClr>
              <a:buSzPts val="1800"/>
              <a:buFont typeface="Noto Sans Symbols"/>
              <a:buNone/>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7" name="Shape 97"/>
        <p:cNvGrpSpPr/>
        <p:nvPr/>
      </p:nvGrpSpPr>
      <p:grpSpPr>
        <a:xfrm>
          <a:off x="0" y="0"/>
          <a:ext cx="0" cy="0"/>
          <a:chOff x="0" y="0"/>
          <a:chExt cx="0" cy="0"/>
        </a:xfrm>
      </p:grpSpPr>
      <p:sp>
        <p:nvSpPr>
          <p:cNvPr id="98" name="Google Shape;98;p19"/>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9" name="Google Shape;99;p19"/>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p2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2" name="Google Shape;102;p20"/>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03" name="Shape 103"/>
        <p:cNvGrpSpPr/>
        <p:nvPr/>
      </p:nvGrpSpPr>
      <p:grpSpPr>
        <a:xfrm>
          <a:off x="0" y="0"/>
          <a:ext cx="0" cy="0"/>
          <a:chOff x="0" y="0"/>
          <a:chExt cx="0" cy="0"/>
        </a:xfrm>
      </p:grpSpPr>
      <p:pic>
        <p:nvPicPr>
          <p:cNvPr id="104" name="Google Shape;104;p21"/>
          <p:cNvPicPr preferRelativeResize="0"/>
          <p:nvPr/>
        </p:nvPicPr>
        <p:blipFill rotWithShape="1">
          <a:blip r:embed="rId2">
            <a:alphaModFix/>
          </a:blip>
          <a:srcRect b="-4297" l="0" r="-826" t="0"/>
          <a:stretch/>
        </p:blipFill>
        <p:spPr>
          <a:xfrm>
            <a:off x="331037" y="6238875"/>
            <a:ext cx="1111135" cy="323850"/>
          </a:xfrm>
          <a:prstGeom prst="rect">
            <a:avLst/>
          </a:prstGeom>
          <a:noFill/>
          <a:ln>
            <a:noFill/>
          </a:ln>
        </p:spPr>
      </p:pic>
      <p:sp>
        <p:nvSpPr>
          <p:cNvPr id="105" name="Google Shape;105;p21"/>
          <p:cNvSpPr txBox="1"/>
          <p:nvPr>
            <p:ph type="ctrTitle"/>
          </p:nvPr>
        </p:nvSpPr>
        <p:spPr>
          <a:xfrm>
            <a:off x="354840" y="426327"/>
            <a:ext cx="7818600" cy="413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3"/>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06" name="Shape 106"/>
        <p:cNvGrpSpPr/>
        <p:nvPr/>
      </p:nvGrpSpPr>
      <p:grpSpPr>
        <a:xfrm>
          <a:off x="0" y="0"/>
          <a:ext cx="0" cy="0"/>
          <a:chOff x="0" y="0"/>
          <a:chExt cx="0" cy="0"/>
        </a:xfrm>
      </p:grpSpPr>
      <p:sp>
        <p:nvSpPr>
          <p:cNvPr id="107" name="Google Shape;107;p2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8" name="Google Shape;108;p22"/>
          <p:cNvSpPr txBox="1"/>
          <p:nvPr>
            <p:ph idx="12" type="sldNum"/>
          </p:nvPr>
        </p:nvSpPr>
        <p:spPr>
          <a:xfrm>
            <a:off x="7010400" y="6477000"/>
            <a:ext cx="2057400" cy="36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22"/>
          <p:cNvSpPr txBox="1"/>
          <p:nvPr>
            <p:ph idx="1" type="body"/>
          </p:nvPr>
        </p:nvSpPr>
        <p:spPr>
          <a:xfrm>
            <a:off x="457200" y="1354138"/>
            <a:ext cx="8400900" cy="4792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10" name="Google Shape;110;p22"/>
          <p:cNvCxnSpPr/>
          <p:nvPr/>
        </p:nvCxnSpPr>
        <p:spPr>
          <a:xfrm>
            <a:off x="457200" y="1162755"/>
            <a:ext cx="840090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1" name="Shape 111"/>
        <p:cNvGrpSpPr/>
        <p:nvPr/>
      </p:nvGrpSpPr>
      <p:grpSpPr>
        <a:xfrm>
          <a:off x="0" y="0"/>
          <a:ext cx="0" cy="0"/>
          <a:chOff x="0" y="0"/>
          <a:chExt cx="0" cy="0"/>
        </a:xfrm>
      </p:grpSpPr>
      <p:sp>
        <p:nvSpPr>
          <p:cNvPr id="112" name="Google Shape;112;p23"/>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3" name="Google Shape;113;p23"/>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4" name="Shape 114"/>
        <p:cNvGrpSpPr/>
        <p:nvPr/>
      </p:nvGrpSpPr>
      <p:grpSpPr>
        <a:xfrm>
          <a:off x="0" y="0"/>
          <a:ext cx="0" cy="0"/>
          <a:chOff x="0" y="0"/>
          <a:chExt cx="0" cy="0"/>
        </a:xfrm>
      </p:grpSpPr>
      <p:sp>
        <p:nvSpPr>
          <p:cNvPr id="115" name="Google Shape;115;p2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16" name="Google Shape;116;p24"/>
          <p:cNvSpPr txBox="1"/>
          <p:nvPr>
            <p:ph idx="1" type="body"/>
          </p:nvPr>
        </p:nvSpPr>
        <p:spPr>
          <a:xfrm>
            <a:off x="457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24"/>
          <p:cNvSpPr txBox="1"/>
          <p:nvPr>
            <p:ph idx="2" type="body"/>
          </p:nvPr>
        </p:nvSpPr>
        <p:spPr>
          <a:xfrm>
            <a:off x="4648200" y="14478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8" name="Shape 118"/>
        <p:cNvGrpSpPr/>
        <p:nvPr/>
      </p:nvGrpSpPr>
      <p:grpSpPr>
        <a:xfrm>
          <a:off x="0" y="0"/>
          <a:ext cx="0" cy="0"/>
          <a:chOff x="0" y="0"/>
          <a:chExt cx="0" cy="0"/>
        </a:xfrm>
      </p:grpSpPr>
      <p:sp>
        <p:nvSpPr>
          <p:cNvPr id="119" name="Google Shape;119;p2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0" name="Google Shape;120;p25"/>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1" name="Google Shape;121;p25"/>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2" name="Google Shape;122;p25"/>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3" name="Google Shape;123;p25"/>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4" name="Shape 124"/>
        <p:cNvGrpSpPr/>
        <p:nvPr/>
      </p:nvGrpSpPr>
      <p:grpSpPr>
        <a:xfrm>
          <a:off x="0" y="0"/>
          <a:ext cx="0" cy="0"/>
          <a:chOff x="0" y="0"/>
          <a:chExt cx="0" cy="0"/>
        </a:xfrm>
      </p:grpSpPr>
      <p:sp>
        <p:nvSpPr>
          <p:cNvPr id="125" name="Google Shape;125;p2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7" name="Shape 127"/>
        <p:cNvGrpSpPr/>
        <p:nvPr/>
      </p:nvGrpSpPr>
      <p:grpSpPr>
        <a:xfrm>
          <a:off x="0" y="0"/>
          <a:ext cx="0" cy="0"/>
          <a:chOff x="0" y="0"/>
          <a:chExt cx="0" cy="0"/>
        </a:xfrm>
      </p:grpSpPr>
      <p:sp>
        <p:nvSpPr>
          <p:cNvPr id="128" name="Google Shape;128;p28"/>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29" name="Google Shape;129;p28"/>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0" name="Google Shape;130;p28"/>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1" name="Shape 131"/>
        <p:cNvGrpSpPr/>
        <p:nvPr/>
      </p:nvGrpSpPr>
      <p:grpSpPr>
        <a:xfrm>
          <a:off x="0" y="0"/>
          <a:ext cx="0" cy="0"/>
          <a:chOff x="0" y="0"/>
          <a:chExt cx="0" cy="0"/>
        </a:xfrm>
      </p:grpSpPr>
      <p:sp>
        <p:nvSpPr>
          <p:cNvPr id="132" name="Google Shape;132;p29"/>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3" name="Google Shape;133;p29"/>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34" name="Google Shape;134;p29"/>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5" name="Shape 135"/>
        <p:cNvGrpSpPr/>
        <p:nvPr/>
      </p:nvGrpSpPr>
      <p:grpSpPr>
        <a:xfrm>
          <a:off x="0" y="0"/>
          <a:ext cx="0" cy="0"/>
          <a:chOff x="0" y="0"/>
          <a:chExt cx="0" cy="0"/>
        </a:xfrm>
      </p:grpSpPr>
      <p:sp>
        <p:nvSpPr>
          <p:cNvPr id="136" name="Google Shape;136;p3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7" name="Google Shape;137;p30"/>
          <p:cNvSpPr txBox="1"/>
          <p:nvPr>
            <p:ph idx="1" type="body"/>
          </p:nvPr>
        </p:nvSpPr>
        <p:spPr>
          <a:xfrm rot="5400000">
            <a:off x="2308948" y="-373787"/>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31"/>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0" name="Google Shape;140;p31"/>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4"/>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141" name="Shape 141"/>
        <p:cNvGrpSpPr/>
        <p:nvPr/>
      </p:nvGrpSpPr>
      <p:grpSpPr>
        <a:xfrm>
          <a:off x="0" y="0"/>
          <a:ext cx="0" cy="0"/>
          <a:chOff x="0" y="0"/>
          <a:chExt cx="0" cy="0"/>
        </a:xfrm>
      </p:grpSpPr>
      <p:sp>
        <p:nvSpPr>
          <p:cNvPr id="142" name="Google Shape;142;p32"/>
          <p:cNvSpPr txBox="1"/>
          <p:nvPr>
            <p:ph type="title"/>
          </p:nvPr>
        </p:nvSpPr>
        <p:spPr>
          <a:xfrm>
            <a:off x="676656" y="369894"/>
            <a:ext cx="77958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3" name="Google Shape;143;p32"/>
          <p:cNvSpPr txBox="1"/>
          <p:nvPr>
            <p:ph idx="1" type="body"/>
          </p:nvPr>
        </p:nvSpPr>
        <p:spPr>
          <a:xfrm>
            <a:off x="676656" y="1260475"/>
            <a:ext cx="7795800" cy="4762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4" name="Google Shape;144;p32"/>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145" name="Shape 145"/>
        <p:cNvGrpSpPr/>
        <p:nvPr/>
      </p:nvGrpSpPr>
      <p:grpSpPr>
        <a:xfrm>
          <a:off x="0" y="0"/>
          <a:ext cx="0" cy="0"/>
          <a:chOff x="0" y="0"/>
          <a:chExt cx="0" cy="0"/>
        </a:xfrm>
      </p:grpSpPr>
      <p:sp>
        <p:nvSpPr>
          <p:cNvPr id="146" name="Google Shape;146;p33"/>
          <p:cNvSpPr txBox="1"/>
          <p:nvPr>
            <p:ph type="title"/>
          </p:nvPr>
        </p:nvSpPr>
        <p:spPr>
          <a:xfrm>
            <a:off x="676656" y="365858"/>
            <a:ext cx="7790700" cy="5211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47" name="Google Shape;147;p33"/>
          <p:cNvSpPr txBox="1"/>
          <p:nvPr>
            <p:ph idx="1" type="body"/>
          </p:nvPr>
        </p:nvSpPr>
        <p:spPr>
          <a:xfrm>
            <a:off x="672685" y="868679"/>
            <a:ext cx="7790700" cy="35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148" name="Google Shape;148;p33"/>
          <p:cNvSpPr txBox="1"/>
          <p:nvPr>
            <p:ph idx="2" type="body"/>
          </p:nvPr>
        </p:nvSpPr>
        <p:spPr>
          <a:xfrm>
            <a:off x="672685" y="1536700"/>
            <a:ext cx="7799700" cy="4486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9" name="Google Shape;149;p33"/>
          <p:cNvSpPr txBox="1"/>
          <p:nvPr>
            <p:ph idx="12" type="sldNum"/>
          </p:nvPr>
        </p:nvSpPr>
        <p:spPr>
          <a:xfrm>
            <a:off x="7206867" y="6533137"/>
            <a:ext cx="500400" cy="230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150" name="Shape 150"/>
        <p:cNvGrpSpPr/>
        <p:nvPr/>
      </p:nvGrpSpPr>
      <p:grpSpPr>
        <a:xfrm>
          <a:off x="0" y="0"/>
          <a:ext cx="0" cy="0"/>
          <a:chOff x="0" y="0"/>
          <a:chExt cx="0" cy="0"/>
        </a:xfrm>
      </p:grpSpPr>
      <p:sp>
        <p:nvSpPr>
          <p:cNvPr id="151" name="Google Shape;151;p34"/>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2" name="Google Shape;152;p34"/>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3" name="Google Shape;153;p34"/>
          <p:cNvSpPr/>
          <p:nvPr>
            <p:ph idx="2" type="clipArt"/>
          </p:nvPr>
        </p:nvSpPr>
        <p:spPr>
          <a:xfrm>
            <a:off x="4648200" y="1219200"/>
            <a:ext cx="4038600" cy="49071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4" name="Google Shape;154;p34"/>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55" name="Google Shape;155;p34"/>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56" name="Shape 156"/>
        <p:cNvGrpSpPr/>
        <p:nvPr/>
      </p:nvGrpSpPr>
      <p:grpSpPr>
        <a:xfrm>
          <a:off x="0" y="0"/>
          <a:ext cx="0" cy="0"/>
          <a:chOff x="0" y="0"/>
          <a:chExt cx="0" cy="0"/>
        </a:xfrm>
      </p:grpSpPr>
      <p:sp>
        <p:nvSpPr>
          <p:cNvPr id="157" name="Google Shape;157;p35"/>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58" name="Google Shape;158;p35"/>
          <p:cNvSpPr txBox="1"/>
          <p:nvPr>
            <p:ph idx="1" type="body"/>
          </p:nvPr>
        </p:nvSpPr>
        <p:spPr>
          <a:xfrm>
            <a:off x="457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9" name="Google Shape;159;p35"/>
          <p:cNvSpPr txBox="1"/>
          <p:nvPr>
            <p:ph idx="2" type="body"/>
          </p:nvPr>
        </p:nvSpPr>
        <p:spPr>
          <a:xfrm>
            <a:off x="4648200" y="1219200"/>
            <a:ext cx="4038600" cy="4907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0" name="Google Shape;160;p35"/>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1" name="Google Shape;161;p35"/>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162" name="Shape 162"/>
        <p:cNvGrpSpPr/>
        <p:nvPr/>
      </p:nvGrpSpPr>
      <p:grpSpPr>
        <a:xfrm>
          <a:off x="0" y="0"/>
          <a:ext cx="0" cy="0"/>
          <a:chOff x="0" y="0"/>
          <a:chExt cx="0" cy="0"/>
        </a:xfrm>
      </p:grpSpPr>
      <p:sp>
        <p:nvSpPr>
          <p:cNvPr id="163" name="Google Shape;163;p36"/>
          <p:cNvSpPr txBox="1"/>
          <p:nvPr>
            <p:ph type="title"/>
          </p:nvPr>
        </p:nvSpPr>
        <p:spPr>
          <a:xfrm>
            <a:off x="457200" y="152400"/>
            <a:ext cx="8305800" cy="944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4" name="Google Shape;164;p36"/>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65" name="Google Shape;165;p36"/>
          <p:cNvSpPr txBox="1"/>
          <p:nvPr>
            <p:ph idx="12" type="sldNum"/>
          </p:nvPr>
        </p:nvSpPr>
        <p:spPr>
          <a:xfrm>
            <a:off x="8610600" y="6400800"/>
            <a:ext cx="5334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166" name="Shape 166"/>
        <p:cNvGrpSpPr/>
        <p:nvPr/>
      </p:nvGrpSpPr>
      <p:grpSpPr>
        <a:xfrm>
          <a:off x="0" y="0"/>
          <a:ext cx="0" cy="0"/>
          <a:chOff x="0" y="0"/>
          <a:chExt cx="0" cy="0"/>
        </a:xfrm>
      </p:grpSpPr>
      <p:sp>
        <p:nvSpPr>
          <p:cNvPr id="167" name="Google Shape;167;p37"/>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68" name="Google Shape;168;p37"/>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9" name="Google Shape;169;p37"/>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0" name="Google Shape;170;p37"/>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1" name="Google Shape;171;p37"/>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2" name="Google Shape;172;p37"/>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173" name="Shape 173"/>
        <p:cNvGrpSpPr/>
        <p:nvPr/>
      </p:nvGrpSpPr>
      <p:grpSpPr>
        <a:xfrm>
          <a:off x="0" y="0"/>
          <a:ext cx="0" cy="0"/>
          <a:chOff x="0" y="0"/>
          <a:chExt cx="0" cy="0"/>
        </a:xfrm>
      </p:grpSpPr>
      <p:sp>
        <p:nvSpPr>
          <p:cNvPr id="174" name="Google Shape;174;p3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75" name="Google Shape;175;p38"/>
          <p:cNvSpPr txBox="1"/>
          <p:nvPr>
            <p:ph idx="1" type="body"/>
          </p:nvPr>
        </p:nvSpPr>
        <p:spPr>
          <a:xfrm>
            <a:off x="457200" y="1600200"/>
            <a:ext cx="4038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6" name="Google Shape;176;p38"/>
          <p:cNvSpPr txBox="1"/>
          <p:nvPr>
            <p:ph idx="2" type="body"/>
          </p:nvPr>
        </p:nvSpPr>
        <p:spPr>
          <a:xfrm>
            <a:off x="457200" y="3938587"/>
            <a:ext cx="4038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7" name="Google Shape;177;p38"/>
          <p:cNvSpPr txBox="1"/>
          <p:nvPr>
            <p:ph idx="3"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8" name="Google Shape;178;p38"/>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79" name="Google Shape;179;p38"/>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0" name="Google Shape;180;p38"/>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181" name="Shape 181"/>
        <p:cNvGrpSpPr/>
        <p:nvPr/>
      </p:nvGrpSpPr>
      <p:grpSpPr>
        <a:xfrm>
          <a:off x="0" y="0"/>
          <a:ext cx="0" cy="0"/>
          <a:chOff x="0" y="0"/>
          <a:chExt cx="0" cy="0"/>
        </a:xfrm>
      </p:grpSpPr>
      <p:sp>
        <p:nvSpPr>
          <p:cNvPr id="182" name="Google Shape;182;p3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83" name="Google Shape;183;p39"/>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4" name="Google Shape;184;p39"/>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5" name="Google Shape;185;p3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6" name="Google Shape;186;p3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87" name="Google Shape;187;p39"/>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188" name="Shape 188"/>
        <p:cNvGrpSpPr/>
        <p:nvPr/>
      </p:nvGrpSpPr>
      <p:grpSpPr>
        <a:xfrm>
          <a:off x="0" y="0"/>
          <a:ext cx="0" cy="0"/>
          <a:chOff x="0" y="0"/>
          <a:chExt cx="0" cy="0"/>
        </a:xfrm>
      </p:grpSpPr>
      <p:sp>
        <p:nvSpPr>
          <p:cNvPr id="189" name="Google Shape;189;p4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0" name="Google Shape;190;p40"/>
          <p:cNvSpPr txBox="1"/>
          <p:nvPr>
            <p:ph idx="1" type="body"/>
          </p:nvPr>
        </p:nvSpPr>
        <p:spPr>
          <a:xfrm>
            <a:off x="457200" y="1600200"/>
            <a:ext cx="8229600" cy="218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1" name="Google Shape;191;p40"/>
          <p:cNvSpPr txBox="1"/>
          <p:nvPr>
            <p:ph idx="2" type="body"/>
          </p:nvPr>
        </p:nvSpPr>
        <p:spPr>
          <a:xfrm>
            <a:off x="457200" y="3938587"/>
            <a:ext cx="8229600" cy="2187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2" name="Google Shape;192;p40"/>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3" name="Google Shape;193;p40"/>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94" name="Google Shape;194;p40"/>
          <p:cNvSpPr txBox="1"/>
          <p:nvPr>
            <p:ph idx="12" type="sldNum"/>
          </p:nvPr>
        </p:nvSpPr>
        <p:spPr>
          <a:xfrm>
            <a:off x="6553200" y="6245225"/>
            <a:ext cx="2133600" cy="476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623888" y="1709743"/>
            <a:ext cx="78867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accent3"/>
              </a:buClr>
              <a:buSzPts val="6000"/>
              <a:buFont typeface="Calibri"/>
              <a:buNone/>
              <a:defRPr b="1" i="0" sz="60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5"/>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3" name="Google Shape;23;p5"/>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24" name="Shape 24"/>
        <p:cNvGrpSpPr/>
        <p:nvPr/>
      </p:nvGrpSpPr>
      <p:grpSpPr>
        <a:xfrm>
          <a:off x="0" y="0"/>
          <a:ext cx="0" cy="0"/>
          <a:chOff x="0" y="0"/>
          <a:chExt cx="0" cy="0"/>
        </a:xfrm>
      </p:grpSpPr>
      <p:sp>
        <p:nvSpPr>
          <p:cNvPr id="25" name="Google Shape;25;p6"/>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26" name="Google Shape;26;p6"/>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6"/>
          <p:cNvSpPr txBox="1"/>
          <p:nvPr>
            <p:ph idx="1" type="body"/>
          </p:nvPr>
        </p:nvSpPr>
        <p:spPr>
          <a:xfrm>
            <a:off x="457200" y="1354138"/>
            <a:ext cx="8401050" cy="4792663"/>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 2 column">
  <p:cSld name="Title and content 2 - 2 column">
    <p:spTree>
      <p:nvGrpSpPr>
        <p:cNvPr id="28" name="Shape 28"/>
        <p:cNvGrpSpPr/>
        <p:nvPr/>
      </p:nvGrpSpPr>
      <p:grpSpPr>
        <a:xfrm>
          <a:off x="0" y="0"/>
          <a:ext cx="0" cy="0"/>
          <a:chOff x="0" y="0"/>
          <a:chExt cx="0" cy="0"/>
        </a:xfrm>
      </p:grpSpPr>
      <p:sp>
        <p:nvSpPr>
          <p:cNvPr id="29" name="Google Shape;29;p7"/>
          <p:cNvSpPr txBox="1"/>
          <p:nvPr>
            <p:ph idx="1" type="body"/>
          </p:nvPr>
        </p:nvSpPr>
        <p:spPr>
          <a:xfrm>
            <a:off x="457201" y="1354140"/>
            <a:ext cx="3886201" cy="47720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7"/>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7"/>
          <p:cNvSpPr txBox="1"/>
          <p:nvPr>
            <p:ph idx="2" type="body"/>
          </p:nvPr>
        </p:nvSpPr>
        <p:spPr>
          <a:xfrm>
            <a:off x="4800600" y="1354140"/>
            <a:ext cx="4059238" cy="47720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60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6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7"/>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33" name="Shape 33"/>
        <p:cNvGrpSpPr/>
        <p:nvPr/>
      </p:nvGrpSpPr>
      <p:grpSpPr>
        <a:xfrm>
          <a:off x="0" y="0"/>
          <a:ext cx="0" cy="0"/>
          <a:chOff x="0" y="0"/>
          <a:chExt cx="0" cy="0"/>
        </a:xfrm>
      </p:grpSpPr>
      <p:sp>
        <p:nvSpPr>
          <p:cNvPr id="34" name="Google Shape;34;p8"/>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8"/>
          <p:cNvSpPr txBox="1"/>
          <p:nvPr>
            <p:ph idx="1" type="body"/>
          </p:nvPr>
        </p:nvSpPr>
        <p:spPr>
          <a:xfrm>
            <a:off x="453542" y="986177"/>
            <a:ext cx="8404709" cy="403225"/>
          </a:xfrm>
          <a:prstGeom prst="rect">
            <a:avLst/>
          </a:prstGeom>
          <a:noFill/>
          <a:ln>
            <a:noFill/>
          </a:ln>
        </p:spPr>
        <p:txBody>
          <a:bodyPr anchorCtr="0" anchor="t" bIns="91425" lIns="91425" spcFirstLastPara="1" rIns="91425" wrap="square" tIns="91425"/>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accent4"/>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8"/>
          <p:cNvSpPr txBox="1"/>
          <p:nvPr>
            <p:ph type="title"/>
          </p:nvPr>
        </p:nvSpPr>
        <p:spPr>
          <a:xfrm>
            <a:off x="628650" y="365128"/>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9"/>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9"/>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411480" lvl="1" marL="9144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2pPr>
            <a:lvl3pPr indent="-411480" lvl="2" marL="13716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3pPr>
            <a:lvl4pPr indent="-411480" lvl="3" marL="18288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4pPr>
            <a:lvl5pPr indent="-411479" lvl="4" marL="2286000" marR="0" rtl="0" algn="l">
              <a:lnSpc>
                <a:spcPct val="90000"/>
              </a:lnSpc>
              <a:spcBef>
                <a:spcPts val="640"/>
              </a:spcBef>
              <a:spcAft>
                <a:spcPts val="0"/>
              </a:spcAft>
              <a:buClr>
                <a:schemeClr val="accent3"/>
              </a:buClr>
              <a:buSzPts val="2880"/>
              <a:buFont typeface="Noto Sans Symbols"/>
              <a:buChar char="▪"/>
              <a:defRPr b="0" i="0" sz="3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9"/>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10"/>
          <p:cNvSpPr txBox="1"/>
          <p:nvPr>
            <p:ph type="title"/>
          </p:nvPr>
        </p:nvSpPr>
        <p:spPr>
          <a:xfrm>
            <a:off x="629841" y="365129"/>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10"/>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10"/>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10"/>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480"/>
              </a:spcBef>
              <a:spcAft>
                <a:spcPts val="0"/>
              </a:spcAft>
              <a:buClr>
                <a:schemeClr val="accent3"/>
              </a:buClr>
              <a:buSzPts val="2160"/>
              <a:buFont typeface="Noto Sans Symbols"/>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accent3"/>
              </a:buClr>
              <a:buSzPts val="1800"/>
              <a:buFont typeface="Noto Sans Symbols"/>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60"/>
              </a:spcBef>
              <a:spcAft>
                <a:spcPts val="0"/>
              </a:spcAft>
              <a:buClr>
                <a:schemeClr val="accent3"/>
              </a:buClr>
              <a:buSzPts val="1620"/>
              <a:buFont typeface="Noto Sans Symbols"/>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20"/>
              </a:spcBef>
              <a:spcAft>
                <a:spcPts val="0"/>
              </a:spcAft>
              <a:buClr>
                <a:schemeClr val="accent3"/>
              </a:buClr>
              <a:buSzPts val="1440"/>
              <a:buFont typeface="Noto Sans Symbols"/>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7" name="Google Shape;47;p10"/>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10"/>
          <p:cNvSpPr txBox="1"/>
          <p:nvPr>
            <p:ph idx="10" type="dt"/>
          </p:nvPr>
        </p:nvSpPr>
        <p:spPr>
          <a:xfrm>
            <a:off x="628650" y="6356355"/>
            <a:ext cx="20574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 name="Google Shape;49;p10"/>
          <p:cNvSpPr txBox="1"/>
          <p:nvPr>
            <p:ph idx="11" type="ftr"/>
          </p:nvPr>
        </p:nvSpPr>
        <p:spPr>
          <a:xfrm>
            <a:off x="3028950" y="6356355"/>
            <a:ext cx="3086100" cy="3651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 name="Google Shape;50;p10"/>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theme" Target="../theme/theme3.xml"/><Relationship Id="rId23" Type="http://schemas.openxmlformats.org/officeDocument/2006/relationships/slideLayout" Target="../slideLayouts/slideLayout38.xml"/><Relationship Id="rId1" Type="http://schemas.openxmlformats.org/officeDocument/2006/relationships/image" Target="../media/image3.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accent3"/>
              </a:buClr>
              <a:buSzPts val="3600"/>
              <a:buFont typeface="Calibri"/>
              <a:buNone/>
              <a:defRPr b="1" i="0" sz="3600" u="none" cap="none" strike="noStrike">
                <a:solidFill>
                  <a:schemeClr val="accent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11480" lvl="0" marL="457200" marR="0" rtl="0" algn="l">
              <a:lnSpc>
                <a:spcPct val="90000"/>
              </a:lnSpc>
              <a:spcBef>
                <a:spcPts val="640"/>
              </a:spcBef>
              <a:spcAft>
                <a:spcPts val="0"/>
              </a:spcAft>
              <a:buClr>
                <a:schemeClr val="accent3"/>
              </a:buClr>
              <a:buSzPts val="2880"/>
              <a:buFont typeface="Noto Sans Symbols"/>
              <a:buChar char="▪"/>
              <a:defRPr b="1" i="0" sz="3200" u="none" cap="none" strike="noStrike">
                <a:solidFill>
                  <a:schemeClr val="dk1"/>
                </a:solidFill>
                <a:latin typeface="Calibri"/>
                <a:ea typeface="Calibri"/>
                <a:cs typeface="Calibri"/>
                <a:sym typeface="Calibri"/>
              </a:defRPr>
            </a:lvl1pPr>
            <a:lvl2pPr indent="-388619" lvl="1" marL="914400" marR="0" rtl="0" algn="l">
              <a:lnSpc>
                <a:spcPct val="90000"/>
              </a:lnSpc>
              <a:spcBef>
                <a:spcPts val="560"/>
              </a:spcBef>
              <a:spcAft>
                <a:spcPts val="0"/>
              </a:spcAft>
              <a:buClr>
                <a:schemeClr val="accent3"/>
              </a:buClr>
              <a:buSzPts val="2520"/>
              <a:buFont typeface="Noto Sans Symbols"/>
              <a:buChar char="▪"/>
              <a:defRPr b="1" i="0" sz="2800" u="none" cap="none" strike="noStrike">
                <a:solidFill>
                  <a:schemeClr val="dk1"/>
                </a:solidFill>
                <a:latin typeface="Calibri"/>
                <a:ea typeface="Calibri"/>
                <a:cs typeface="Calibri"/>
                <a:sym typeface="Calibri"/>
              </a:defRPr>
            </a:lvl2pPr>
            <a:lvl3pPr indent="-365760" lvl="2" marL="1371600" marR="0" rtl="0" algn="l">
              <a:lnSpc>
                <a:spcPct val="90000"/>
              </a:lnSpc>
              <a:spcBef>
                <a:spcPts val="480"/>
              </a:spcBef>
              <a:spcAft>
                <a:spcPts val="0"/>
              </a:spcAft>
              <a:buClr>
                <a:schemeClr val="accent3"/>
              </a:buClr>
              <a:buSzPts val="2160"/>
              <a:buFont typeface="Noto Sans Symbols"/>
              <a:buChar char="▪"/>
              <a:defRPr b="0" i="0" sz="2400" u="none" cap="none" strike="noStrike">
                <a:solidFill>
                  <a:schemeClr val="dk1"/>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3"/>
              </a:buClr>
              <a:buSzPts val="1800"/>
              <a:buFont typeface="Noto Sans Symbols"/>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7010400" y="647700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6" name="Google Shape;96;p18"/>
          <p:cNvSpPr txBox="1"/>
          <p:nvPr>
            <p:ph idx="1" type="body"/>
          </p:nvPr>
        </p:nvSpPr>
        <p:spPr>
          <a:xfrm>
            <a:off x="457200" y="1477962"/>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3.xml"/><Relationship Id="rId3" Type="http://schemas.openxmlformats.org/officeDocument/2006/relationships/hyperlink" Target="https://github.com/abhikbanerjee/Kubernetes_Exercise_Files/blob/master/helper_yaml_files/pvc.yaml" TargetMode="External"/><Relationship Id="rId4" Type="http://schemas.openxmlformats.org/officeDocument/2006/relationships/hyperlink" Target="https://github.com/abhikbanerjee/Kubernetes_Exercise_Files/blob/master/helper_yaml_files/deploy_pvc.yaml" TargetMode="External"/><Relationship Id="rId5" Type="http://schemas.openxmlformats.org/officeDocument/2006/relationships/image" Target="../media/image6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github.com/abhikbanerjee/Kubernetes_Exercise_Files/blob/master/AWS_Creating_Volume.md" TargetMode="External"/><Relationship Id="rId4" Type="http://schemas.openxmlformats.org/officeDocument/2006/relationships/hyperlink" Target="https://github.com/abhikbanerjee/Kubernetes_Exercise_Files/blob/master/AWS_Creating_Persistent_Volume.md"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69.png"/><Relationship Id="rId4" Type="http://schemas.openxmlformats.org/officeDocument/2006/relationships/image" Target="../media/image7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github.com/abhikbanerjee/Kubernetes_Exercise_Files/blob/master/AWS_Kubernetes_Logging.md"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github.com/abhikbanerjee/Kubernetes_Exercise_Files/blob/master/AWS_ElasticSearch_Kubernetes.md"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hyperlink" Target="https://kubernetes.io/docs/concepts/workloads/controllers/jobs-run-to-comple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6.png"/><Relationship Id="rId4" Type="http://schemas.openxmlformats.org/officeDocument/2006/relationships/image" Target="../media/image8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hyperlink" Target="https://github.com/abhikbanerjee/Kubernetes_Exercise_Files/blob/master/AWS_job_cronjob.md"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hyperlink" Target="https://github.com/abhikbanerjee/Kubernetes_Exercise_Files/blob/master/AWS_Daemonset.md"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s://github.com/abhikbanerjee/Kubernetes_Exercise_Files/blob/master/AWS_statefulsets.md"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7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hyperlink" Target="https://12factor.net/" TargetMode="External"/><Relationship Id="rId4" Type="http://schemas.openxmlformats.org/officeDocument/2006/relationships/image" Target="../media/image7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hyperlink" Target="https://github.com/abhikbanerjee/Kubernetes_Exercise_Files/blob/master/AWS_Application_Secrets.md"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4.png"/><Relationship Id="rId4" Type="http://schemas.openxmlformats.org/officeDocument/2006/relationships/image" Target="../media/image7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4.xml"/><Relationship Id="rId3" Type="http://schemas.openxmlformats.org/officeDocument/2006/relationships/image" Target="../media/image7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github.com/abhikbanerjee/Kubernetes_Exercise_Files/blob/master/AWS_configmap.md"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github.com/abhikbanerjee/Kubernetes_Exercise_Files/blob/master/AWS_setup_files/Kubernetes_Setup_AWS.md" TargetMode="External"/><Relationship Id="rId4" Type="http://schemas.openxmlformats.org/officeDocument/2006/relationships/image" Target="../media/image9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hyperlink" Target="https://github.com/abhikbanerjee/Kubernetes_Exercise_Files/blob/master/AWS_Configure_Prometheus.md"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8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8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s://kubernetes.io/docs/reference/access-authn-authz/admission-controllers/#what-does-each-admission-controller-do"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7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hyperlink" Target="https://kubernetes.io/docs/concepts/policy/resource-quota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hyperlink" Target="https://kubernetes.io/docs/reference/" TargetMode="External"/><Relationship Id="rId4" Type="http://schemas.openxmlformats.org/officeDocument/2006/relationships/hyperlink" Target="https://kubernetes.io/docs/concepts/"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abhikbanerjee/Kubernetes_Exercise_Files/blob/master/AWS_setup_files/Kubernetes_Setup_AW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8.jpg"/><Relationship Id="rId5"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jp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jpg"/><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28.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storage/volumes/" TargetMode="External"/><Relationship Id="rId9" Type="http://schemas.openxmlformats.org/officeDocument/2006/relationships/hyperlink" Target="https://kubernetes.io/docs/concepts/services-networking/service/"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tasks/configure-pod-container/configure-liveness-readiness-probes/"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docs/tasks/run-application/horizontal-pod-autoscale/" TargetMode="External"/><Relationship Id="rId11" Type="http://schemas.openxmlformats.org/officeDocument/2006/relationships/hyperlink" Target="https://kubernetes.io/docs/tasks/debug-application-cluster/resource-usage-monitoring/" TargetMode="External"/><Relationship Id="rId10" Type="http://schemas.openxmlformats.org/officeDocument/2006/relationships/hyperlink" Target="https://kubernetes.io/docs/tasks/run-application/rolling-update-replication-controller/" TargetMode="External"/><Relationship Id="rId13" Type="http://schemas.openxmlformats.org/officeDocument/2006/relationships/hyperlink" Target="https://kubernetes.io/docs/admin/authorization/" TargetMode="External"/><Relationship Id="rId12" Type="http://schemas.openxmlformats.org/officeDocument/2006/relationships/hyperlink" Target="https://kubernetes.io/docs/tasks/debug-application-cluster/debug-application-introspec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kubernetes.io/docs/concepts/services-networking/dns-pod-service/" TargetMode="External"/><Relationship Id="rId4" Type="http://schemas.openxmlformats.org/officeDocument/2006/relationships/hyperlink" Target="https://kubernetes.io/docs/tasks/access-application-cluster/web-ui-dashboard/" TargetMode="External"/><Relationship Id="rId5" Type="http://schemas.openxmlformats.org/officeDocument/2006/relationships/hyperlink" Target="https://kubernetes.io/docs/tasks/debug-application-cluster/resource-usage-monitoring/" TargetMode="External"/><Relationship Id="rId6" Type="http://schemas.openxmlformats.org/officeDocument/2006/relationships/hyperlink" Target="https://kubernetes.io/docs/concepts/cluster-administration/logg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github.com/abhikbanerjee/Kubernetes_Exercise_Files/blob/master/AWS_rc_rs_deploy.md"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cloud.google.com/kubernetes-engine/docs/tutorials/http-balancer" TargetMode="External"/><Relationship Id="rId4" Type="http://schemas.openxmlformats.org/officeDocument/2006/relationships/hyperlink" Target="https://github.com/kubernetes/ingress-nginx" TargetMode="External"/><Relationship Id="rId5" Type="http://schemas.openxmlformats.org/officeDocument/2006/relationships/hyperlink" Target="https://github.com/heptio/contour" TargetMode="External"/><Relationship Id="rId6" Type="http://schemas.openxmlformats.org/officeDocument/2006/relationships/hyperlink" Target="https://istio.io/docs/tasks/traffic-management/ingress.html" TargetMode="External"/><Relationship Id="rId7"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7.png"/><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github.com/abhikbanerjee/Kubernetes_Exercise_Files/blob/master/AWS_pod_deploy_service.md"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github.com/abhikbanerjee/Kubernetes_Exercise_Files/blob/master/AWS_labels_usage.m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1.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1.xml"/><Relationship Id="rId3"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2.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5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 Id="rId3"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github.com/abhikbanerjee/Kubernetes_Exercise_Files/blob/master/AWS_scaling_roll_out.md" TargetMode="External"/><Relationship Id="rId4" Type="http://schemas.openxmlformats.org/officeDocument/2006/relationships/hyperlink" Target="https://www.linkedin.com/learning/learning-kubernetes/next-steps" TargetMode="External"/><Relationship Id="rId5" Type="http://schemas.openxmlformats.org/officeDocument/2006/relationships/hyperlink" Target="https://container-solutions.com/kubernetes-deployment-strategies/" TargetMode="External"/><Relationship Id="rId6" Type="http://schemas.openxmlformats.org/officeDocument/2006/relationships/hyperlink" Target="https://github.com/ContainerSolutions/k8s-deployment-strategies" TargetMode="External"/><Relationship Id="rId7" Type="http://schemas.openxmlformats.org/officeDocument/2006/relationships/hyperlink" Target="https://container-solutions.com/deployment-strategie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www.linkedin.com/learning/learning-kubernetes/next-steps" TargetMode="External"/><Relationship Id="rId4" Type="http://schemas.openxmlformats.org/officeDocument/2006/relationships/hyperlink" Target="https://container-solutions.com/kubernetes-deployment-strategies/" TargetMode="External"/><Relationship Id="rId5" Type="http://schemas.openxmlformats.org/officeDocument/2006/relationships/hyperlink" Target="https://github.com/ContainerSolutions/k8s-deployment-strategies" TargetMode="External"/><Relationship Id="rId6" Type="http://schemas.openxmlformats.org/officeDocument/2006/relationships/hyperlink" Target="https://container-solutions.com/deployment-strategie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2.xml"/><Relationship Id="rId3" Type="http://schemas.openxmlformats.org/officeDocument/2006/relationships/image" Target="../media/image62.png"/><Relationship Id="rId4" Type="http://schemas.openxmlformats.org/officeDocument/2006/relationships/hyperlink" Target="https://github.com/abhikbanerjee/Kubernetes_Exercise_Files/blob/master/helper_yaml_files/guestbook.yaml"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3.xml"/><Relationship Id="rId3" Type="http://schemas.openxmlformats.org/officeDocument/2006/relationships/image" Target="../media/image60.png"/><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hyperlink" Target="https://raw.githubusercontent.com/abhikbanerjee/Kubernetes_Exercise_Files/master/helper_yaml_files/Ex_common_debugging/helloworld-with-bad-pod.yaml"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s://kubernetes.io/docs/admin/kubelet/"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github.com/abhikbanerjee/Kubernetes_Exercise_Files/blob/master/AWS_liveness_readiness_probe.md"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hyperlink" Target="https://cloud.google.com/kubernetes-engine/docs/concepts/pod" TargetMode="External"/><Relationship Id="rId4" Type="http://schemas.openxmlformats.org/officeDocument/2006/relationships/hyperlink" Target="https://kubernetes.io/docs/concepts/storage/volume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4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6000"/>
              <a:buFont typeface="Calibri"/>
              <a:buNone/>
            </a:pPr>
            <a:r>
              <a:rPr b="1" i="0" lang="en-US" sz="6000" u="none" cap="none" strike="noStrike">
                <a:solidFill>
                  <a:srgbClr val="000000"/>
                </a:solidFill>
                <a:latin typeface="Calibri"/>
                <a:ea typeface="Calibri"/>
                <a:cs typeface="Calibri"/>
                <a:sym typeface="Calibri"/>
              </a:rPr>
              <a:t>Introduction to Kubernetes</a:t>
            </a:r>
            <a:endParaRPr b="1" i="0" sz="6000" u="none" cap="none" strike="noStrike">
              <a:solidFill>
                <a:srgbClr val="000000"/>
              </a:solidFill>
              <a:latin typeface="Calibri"/>
              <a:ea typeface="Calibri"/>
              <a:cs typeface="Calibri"/>
              <a:sym typeface="Calibri"/>
            </a:endParaRPr>
          </a:p>
        </p:txBody>
      </p:sp>
      <p:sp>
        <p:nvSpPr>
          <p:cNvPr id="200" name="Google Shape;200;p4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2160"/>
              <a:buFont typeface="Noto Sans Symbols"/>
              <a:buNone/>
            </a:pPr>
            <a:r>
              <a:t/>
            </a:r>
            <a:endParaRPr b="1" i="0" sz="2000" u="none" cap="none" strike="noStrike">
              <a:solidFill>
                <a:schemeClr val="dk1"/>
              </a:solidFill>
              <a:latin typeface="Calibri"/>
              <a:ea typeface="Calibri"/>
              <a:cs typeface="Calibri"/>
              <a:sym typeface="Calibri"/>
            </a:endParaRPr>
          </a:p>
          <a:p>
            <a:pPr indent="0" lvl="0" marL="0" marR="0" rtl="0" algn="ctr">
              <a:lnSpc>
                <a:spcPct val="90000"/>
              </a:lnSpc>
              <a:spcBef>
                <a:spcPts val="480"/>
              </a:spcBef>
              <a:spcAft>
                <a:spcPts val="0"/>
              </a:spcAft>
              <a:buClr>
                <a:schemeClr val="accent3"/>
              </a:buClr>
              <a:buSzPts val="2160"/>
              <a:buFont typeface="Noto Sans Symbols"/>
              <a:buNone/>
            </a:pPr>
            <a:r>
              <a:rPr b="1" i="0" lang="en-US" sz="2000" u="none" cap="none" strike="noStrike">
                <a:solidFill>
                  <a:schemeClr val="dk1"/>
                </a:solidFill>
                <a:latin typeface="Calibri"/>
                <a:ea typeface="Calibri"/>
                <a:cs typeface="Calibri"/>
                <a:sym typeface="Calibri"/>
              </a:rPr>
              <a:t>64300M_2.0_2018</a:t>
            </a:r>
            <a:endParaRPr b="1" i="0" sz="2000" u="none" cap="none" strike="noStrike">
              <a:solidFill>
                <a:schemeClr val="dk1"/>
              </a:solidFill>
              <a:latin typeface="Calibri"/>
              <a:ea typeface="Calibri"/>
              <a:cs typeface="Calibri"/>
              <a:sym typeface="Calibri"/>
            </a:endParaRPr>
          </a:p>
        </p:txBody>
      </p:sp>
      <p:pic>
        <p:nvPicPr>
          <p:cNvPr id="201" name="Google Shape;201;p41"/>
          <p:cNvPicPr preferRelativeResize="0"/>
          <p:nvPr/>
        </p:nvPicPr>
        <p:blipFill rotWithShape="1">
          <a:blip r:embed="rId3">
            <a:alphaModFix/>
          </a:blip>
          <a:srcRect b="0" l="0" r="0" t="0"/>
          <a:stretch/>
        </p:blipFill>
        <p:spPr>
          <a:xfrm>
            <a:off x="5105400" y="3810000"/>
            <a:ext cx="4038600" cy="2953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279" name="Google Shape;279;p50"/>
          <p:cNvGraphicFramePr/>
          <p:nvPr/>
        </p:nvGraphicFramePr>
        <p:xfrm>
          <a:off x="1524000" y="1397000"/>
          <a:ext cx="3000000" cy="3000000"/>
        </p:xfrm>
        <a:graphic>
          <a:graphicData uri="http://schemas.openxmlformats.org/drawingml/2006/table">
            <a:tbl>
              <a:tblPr bandRow="1" firstRow="1">
                <a:noFill/>
                <a:tableStyleId>{BD2BA437-E426-496D-AD6E-3C68CCE5E646}</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40"/>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Persistent Volume</a:t>
            </a:r>
            <a:endParaRPr b="1" i="0" sz="3600" u="none" cap="none" strike="noStrike">
              <a:solidFill>
                <a:srgbClr val="000000"/>
              </a:solidFill>
              <a:latin typeface="Calibri"/>
              <a:ea typeface="Calibri"/>
              <a:cs typeface="Calibri"/>
              <a:sym typeface="Calibri"/>
            </a:endParaRPr>
          </a:p>
        </p:txBody>
      </p:sp>
      <p:sp>
        <p:nvSpPr>
          <p:cNvPr id="941" name="Google Shape;941;p140"/>
          <p:cNvSpPr txBox="1"/>
          <p:nvPr>
            <p:ph idx="1" type="body"/>
          </p:nvPr>
        </p:nvSpPr>
        <p:spPr>
          <a:xfrm>
            <a:off x="457200" y="1705096"/>
            <a:ext cx="8058000" cy="2333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Separate </a:t>
            </a:r>
            <a:r>
              <a:rPr b="0" lang="en-US" sz="2000"/>
              <a:t>from</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PersistentVolumeClaim</a:t>
            </a:r>
            <a:r>
              <a:rPr b="0" i="0" lang="en-US" sz="2000" u="none" cap="none" strike="noStrike">
                <a:solidFill>
                  <a:schemeClr val="dk1"/>
                </a:solidFill>
                <a:latin typeface="Calibri"/>
                <a:ea typeface="Calibri"/>
                <a:cs typeface="Calibri"/>
                <a:sym typeface="Calibri"/>
              </a:rPr>
              <a:t>, which is a request for storage.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ahead of time in a static manner for use by a cluster</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created dynamically from available, unclaimed resources</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May be freed and passed from user to user so care should be taken to delete contents when done with use</a:t>
            </a:r>
            <a:endParaRPr b="1" i="0" sz="32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Critical for Stateful containers</a:t>
            </a:r>
            <a:endParaRPr b="1" i="0" sz="3200" u="none" cap="none" strike="noStrike">
              <a:solidFill>
                <a:schemeClr val="dk1"/>
              </a:solidFill>
              <a:latin typeface="Calibri"/>
              <a:ea typeface="Calibri"/>
              <a:cs typeface="Calibri"/>
              <a:sym typeface="Calibri"/>
            </a:endParaRPr>
          </a:p>
        </p:txBody>
      </p:sp>
      <p:sp>
        <p:nvSpPr>
          <p:cNvPr id="942" name="Google Shape;942;p140"/>
          <p:cNvSpPr txBox="1"/>
          <p:nvPr/>
        </p:nvSpPr>
        <p:spPr>
          <a:xfrm>
            <a:off x="628650" y="11430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Persistent storage in a cluster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4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948" name="Google Shape;948;p141"/>
          <p:cNvSpPr txBox="1"/>
          <p:nvPr/>
        </p:nvSpPr>
        <p:spPr>
          <a:xfrm>
            <a:off x="431449" y="1492819"/>
            <a:ext cx="7954500" cy="732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PV: Storage in the cluster that has been provisioned by an administrator (static or dynamic) and is independent of any individual pod that uses the PV.</a:t>
            </a:r>
            <a:endParaRPr/>
          </a:p>
          <a:p>
            <a:pPr indent="-25400" lvl="0" marL="342900" marR="0" rtl="0" algn="l">
              <a:lnSpc>
                <a:spcPct val="100000"/>
              </a:lnSpc>
              <a:spcBef>
                <a:spcPts val="60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49" name="Google Shape;949;p141"/>
          <p:cNvSpPr txBox="1"/>
          <p:nvPr/>
        </p:nvSpPr>
        <p:spPr>
          <a:xfrm>
            <a:off x="568476" y="2310190"/>
            <a:ext cx="7559400" cy="344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Following volumes are supported by Kubernetes:</a:t>
            </a:r>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GCEPersistentDisk ; AWSElasticBlockStore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AzureFile ; AzureDisk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FC (Fibre Channel) ; FlexVolume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Flocker ; NFS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iSCSI ; RBD (Ceph Block Device)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CephFS ; Cinder (OpenStack block storage)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Glusterfs ; VsphereVolume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Portworx Volumes ; ScaleIO Volumes</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StorageOS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4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sp>
        <p:nvSpPr>
          <p:cNvPr id="955" name="Google Shape;955;p142"/>
          <p:cNvSpPr txBox="1"/>
          <p:nvPr/>
        </p:nvSpPr>
        <p:spPr>
          <a:xfrm>
            <a:off x="616858" y="1572380"/>
            <a:ext cx="3847200" cy="43545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PersistentVolume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pv0003</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capacity:</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 5Gi</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volumeMode: Filesystem</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accessModes: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ReadWriteOnce</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persistentVolumeReclaimPolicy: Recycle</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storageClassName: slow</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mountOptions: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hard</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nfsvers=4.1</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nfs:</a:t>
            </a:r>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path: /tmp</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server: 172.17.0.2</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4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 Claims</a:t>
            </a:r>
            <a:endParaRPr b="1" i="0" sz="3600" u="none" cap="none" strike="noStrike">
              <a:solidFill>
                <a:schemeClr val="dk1"/>
              </a:solidFill>
              <a:latin typeface="Calibri"/>
              <a:ea typeface="Calibri"/>
              <a:cs typeface="Calibri"/>
              <a:sym typeface="Calibri"/>
            </a:endParaRPr>
          </a:p>
        </p:txBody>
      </p:sp>
      <p:sp>
        <p:nvSpPr>
          <p:cNvPr id="961" name="Google Shape;961;p143"/>
          <p:cNvSpPr txBox="1"/>
          <p:nvPr/>
        </p:nvSpPr>
        <p:spPr>
          <a:xfrm>
            <a:off x="443550" y="764125"/>
            <a:ext cx="7954500" cy="46932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sz="2200">
              <a:latin typeface="Calibri"/>
              <a:ea typeface="Calibri"/>
              <a:cs typeface="Calibri"/>
              <a:sym typeface="Calibri"/>
            </a:endParaRPr>
          </a:p>
          <a:p>
            <a:pPr indent="457200" lvl="0" marL="0" marR="0" rtl="0" algn="l">
              <a:lnSpc>
                <a:spcPct val="100000"/>
              </a:lnSpc>
              <a:spcBef>
                <a:spcPts val="600"/>
              </a:spcBef>
              <a:spcAft>
                <a:spcPts val="0"/>
              </a:spcAft>
              <a:buClr>
                <a:schemeClr val="dk1"/>
              </a:buClr>
              <a:buSzPts val="1600"/>
              <a:buFont typeface="Calibri"/>
              <a:buNone/>
            </a:pPr>
            <a:r>
              <a:rPr lang="en-US" sz="2200">
                <a:solidFill>
                  <a:schemeClr val="dk1"/>
                </a:solidFill>
                <a:latin typeface="Calibri"/>
                <a:ea typeface="Calibri"/>
                <a:cs typeface="Calibri"/>
                <a:sym typeface="Calibri"/>
              </a:rPr>
              <a:t> </a:t>
            </a:r>
            <a:r>
              <a:rPr lang="en-US" sz="2200" u="sng">
                <a:solidFill>
                  <a:schemeClr val="hlink"/>
                </a:solidFill>
                <a:latin typeface="Calibri"/>
                <a:ea typeface="Calibri"/>
                <a:cs typeface="Calibri"/>
                <a:sym typeface="Calibri"/>
                <a:hlinkClick r:id="rId3"/>
              </a:rPr>
              <a:t>https://github.com/abhikbanerjee/Kubernetes_Exercise_Files/blob/master/helper_yaml_files/pvc.yaml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rPr lang="en-US" sz="2200" u="sng">
                <a:solidFill>
                  <a:schemeClr val="hlink"/>
                </a:solidFill>
                <a:latin typeface="Calibri"/>
                <a:ea typeface="Calibri"/>
                <a:cs typeface="Calibri"/>
                <a:sym typeface="Calibri"/>
                <a:hlinkClick r:id="rId4"/>
              </a:rPr>
              <a:t>https://github.com/abhikbanerjee/Kubernetes_Exercise_Files/blob/master/helper_yaml_files/deploy_pvc.yaml</a:t>
            </a:r>
            <a:r>
              <a:rPr lang="en-US" sz="2200">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t/>
            </a:r>
            <a:endParaRPr i="0" sz="2200" u="none" cap="none" strike="noStrike">
              <a:solidFill>
                <a:schemeClr val="dk1"/>
              </a:solidFill>
              <a:latin typeface="Calibri"/>
              <a:ea typeface="Calibri"/>
              <a:cs typeface="Calibri"/>
              <a:sym typeface="Calibri"/>
            </a:endParaRPr>
          </a:p>
        </p:txBody>
      </p:sp>
      <p:pic>
        <p:nvPicPr>
          <p:cNvPr id="962" name="Google Shape;962;p143"/>
          <p:cNvPicPr preferRelativeResize="0"/>
          <p:nvPr/>
        </p:nvPicPr>
        <p:blipFill rotWithShape="1">
          <a:blip r:embed="rId5">
            <a:alphaModFix/>
          </a:blip>
          <a:srcRect b="0" l="0" r="0" t="0"/>
          <a:stretch/>
        </p:blipFill>
        <p:spPr>
          <a:xfrm>
            <a:off x="952500" y="4419600"/>
            <a:ext cx="7238999" cy="149433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44"/>
          <p:cNvSpPr txBox="1"/>
          <p:nvPr>
            <p:ph type="title"/>
          </p:nvPr>
        </p:nvSpPr>
        <p:spPr>
          <a:xfrm>
            <a:off x="628650" y="365126"/>
            <a:ext cx="7886700" cy="79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6 - (Volume, PV, PVC)</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968" name="Google Shape;968;p144"/>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create pods,PV and PVC</a:t>
            </a:r>
            <a:endParaRPr b="0" sz="2200"/>
          </a:p>
          <a:p>
            <a:pPr indent="-368300" lvl="0" marL="457200" marR="0" rtl="0" algn="l">
              <a:lnSpc>
                <a:spcPct val="90000"/>
              </a:lnSpc>
              <a:spcBef>
                <a:spcPts val="0"/>
              </a:spcBef>
              <a:spcAft>
                <a:spcPts val="0"/>
              </a:spcAft>
              <a:buClr>
                <a:srgbClr val="000000"/>
              </a:buClr>
              <a:buSzPts val="2200"/>
              <a:buChar char="-"/>
            </a:pPr>
            <a:r>
              <a:rPr b="0" lang="en-US" sz="2200"/>
              <a:t>Experiment with creating end to end application, mount volume, read from shared pod</a:t>
            </a:r>
            <a:endParaRPr b="0" sz="2200"/>
          </a:p>
          <a:p>
            <a:pPr indent="-368300" lvl="0" marL="457200" marR="0" rtl="0" algn="l">
              <a:lnSpc>
                <a:spcPct val="90000"/>
              </a:lnSpc>
              <a:spcBef>
                <a:spcPts val="0"/>
              </a:spcBef>
              <a:spcAft>
                <a:spcPts val="0"/>
              </a:spcAft>
              <a:buClr>
                <a:srgbClr val="000000"/>
              </a:buClr>
              <a:buSzPts val="2200"/>
              <a:buChar char="-"/>
            </a:pPr>
            <a:r>
              <a:rPr b="0" lang="en-US" sz="2200"/>
              <a:t>Fix a bug</a:t>
            </a:r>
            <a:endParaRPr sz="1200"/>
          </a:p>
          <a:p>
            <a:pPr indent="0" lvl="0" marL="0" marR="0" rtl="0" algn="l">
              <a:lnSpc>
                <a:spcPct val="90000"/>
              </a:lnSpc>
              <a:spcBef>
                <a:spcPts val="0"/>
              </a:spcBef>
              <a:spcAft>
                <a:spcPts val="0"/>
              </a:spcAft>
              <a:buNone/>
            </a:pPr>
            <a:r>
              <a:t/>
            </a:r>
            <a:endParaRPr sz="1200"/>
          </a:p>
          <a:p>
            <a:pPr indent="0" lvl="0" marL="0" marR="0" rtl="0" algn="l">
              <a:lnSpc>
                <a:spcPct val="90000"/>
              </a:lnSpc>
              <a:spcBef>
                <a:spcPts val="0"/>
              </a:spcBef>
              <a:spcAft>
                <a:spcPts val="0"/>
              </a:spcAft>
              <a:buNone/>
            </a:pPr>
            <a:r>
              <a:rPr lang="en-US" sz="2200"/>
              <a:t>6.1 Exercise of Volume</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3"/>
              </a:rPr>
              <a:t>https://github.com/abhikbanerjee/Kubernetes_Exercise_Files/blob/master/AWS_Creating_Volume.md</a:t>
            </a:r>
            <a:r>
              <a:rPr lang="en-US" sz="2200"/>
              <a:t> </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a:t>6.2 Exercise on PV, PVC</a:t>
            </a:r>
            <a:endParaRPr sz="2200"/>
          </a:p>
          <a:p>
            <a:pPr indent="0" lvl="0" marL="0" marR="0" rtl="0" algn="l">
              <a:lnSpc>
                <a:spcPct val="90000"/>
              </a:lnSpc>
              <a:spcBef>
                <a:spcPts val="0"/>
              </a:spcBef>
              <a:spcAft>
                <a:spcPts val="0"/>
              </a:spcAft>
              <a:buNone/>
            </a:pPr>
            <a:r>
              <a:t/>
            </a:r>
            <a:endParaRPr sz="2200"/>
          </a:p>
          <a:p>
            <a:pPr indent="0" lvl="0" marL="0" marR="0" rtl="0" algn="l">
              <a:lnSpc>
                <a:spcPct val="90000"/>
              </a:lnSpc>
              <a:spcBef>
                <a:spcPts val="0"/>
              </a:spcBef>
              <a:spcAft>
                <a:spcPts val="0"/>
              </a:spcAft>
              <a:buNone/>
            </a:pPr>
            <a:r>
              <a:rPr lang="en-US" sz="2200" u="sng">
                <a:solidFill>
                  <a:schemeClr val="hlink"/>
                </a:solidFill>
                <a:hlinkClick r:id="rId4"/>
              </a:rPr>
              <a:t>https://github.com/abhikbanerjee/Kubernetes_Exercise_Files/blob/master/AWS_Creating_Persistent_Volume.md</a:t>
            </a:r>
            <a:r>
              <a:rPr lang="en-US" sz="2200"/>
              <a:t> </a:t>
            </a:r>
            <a:endParaRPr sz="22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sp>
        <p:nvSpPr>
          <p:cNvPr id="975" name="Google Shape;975;p145"/>
          <p:cNvSpPr txBox="1"/>
          <p:nvPr>
            <p:ph idx="1" type="body"/>
          </p:nvPr>
        </p:nvSpPr>
        <p:spPr>
          <a:xfrm>
            <a:off x="457200" y="1705100"/>
            <a:ext cx="7723800" cy="43908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Logs can be accessed from a currently run container or any number or previously run containers, accessed by container name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Containerized apps write logs to stdout and stderr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Cluster level logging can be performed using several different techniques including node level agents, container sidecars, or even having containers push directly to an application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Node level logging is the most common approach, typically using Elasticsearch. </a:t>
            </a:r>
            <a:endParaRPr b="1" i="0" sz="2200" u="none" cap="none" strike="noStrike">
              <a:solidFill>
                <a:schemeClr val="dk1"/>
              </a:solidFill>
              <a:latin typeface="Calibri"/>
              <a:ea typeface="Calibri"/>
              <a:cs typeface="Calibri"/>
              <a:sym typeface="Calibri"/>
            </a:endParaRPr>
          </a:p>
        </p:txBody>
      </p:sp>
      <p:sp>
        <p:nvSpPr>
          <p:cNvPr id="976" name="Google Shape;976;p145"/>
          <p:cNvSpPr txBox="1"/>
          <p:nvPr/>
        </p:nvSpPr>
        <p:spPr>
          <a:xfrm>
            <a:off x="628650" y="11430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Aggregate, access and print logs from containers</a:t>
            </a:r>
            <a:endParaRPr i="0" sz="2200" u="none" cap="none" strike="noStrike">
              <a:solidFill>
                <a:srgbClr val="000000"/>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146"/>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a:t>
            </a:r>
            <a:r>
              <a:rPr b="0" i="0" lang="en-US" sz="1800" u="none" cap="none" strike="noStrike">
                <a:solidFill>
                  <a:schemeClr val="dk1"/>
                </a:solidFill>
                <a:latin typeface="Arial"/>
                <a:ea typeface="Arial"/>
                <a:cs typeface="Arial"/>
                <a:sym typeface="Arial"/>
              </a:rPr>
              <a:t>An external system can perform the log rotation by calling logrotate, which would result in kubectl logs returning an empty result</a:t>
            </a:r>
            <a:endParaRPr b="0" i="0" sz="1800" u="none" cap="none" strike="noStrike">
              <a:solidFill>
                <a:schemeClr val="dk1"/>
              </a:solidFill>
              <a:latin typeface="Arial"/>
              <a:ea typeface="Arial"/>
              <a:cs typeface="Arial"/>
              <a:sym typeface="Arial"/>
            </a:endParaRPr>
          </a:p>
        </p:txBody>
      </p:sp>
      <p:sp>
        <p:nvSpPr>
          <p:cNvPr id="983" name="Google Shape;983;p146"/>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Logging</a:t>
            </a:r>
            <a:endParaRPr b="1" i="0" sz="3600" u="none" cap="none" strike="noStrike">
              <a:solidFill>
                <a:srgbClr val="000000"/>
              </a:solidFill>
              <a:latin typeface="Calibri"/>
              <a:ea typeface="Calibri"/>
              <a:cs typeface="Calibri"/>
              <a:sym typeface="Calibri"/>
            </a:endParaRPr>
          </a:p>
        </p:txBody>
      </p:sp>
      <p:pic>
        <p:nvPicPr>
          <p:cNvPr id="984" name="Google Shape;984;p146"/>
          <p:cNvPicPr preferRelativeResize="0"/>
          <p:nvPr/>
        </p:nvPicPr>
        <p:blipFill rotWithShape="1">
          <a:blip r:embed="rId3">
            <a:alphaModFix/>
          </a:blip>
          <a:srcRect b="0" l="0" r="0" t="0"/>
          <a:stretch/>
        </p:blipFill>
        <p:spPr>
          <a:xfrm>
            <a:off x="150425" y="1209250"/>
            <a:ext cx="8701475" cy="1302800"/>
          </a:xfrm>
          <a:prstGeom prst="rect">
            <a:avLst/>
          </a:prstGeom>
          <a:noFill/>
          <a:ln>
            <a:noFill/>
          </a:ln>
        </p:spPr>
      </p:pic>
      <p:pic>
        <p:nvPicPr>
          <p:cNvPr id="985" name="Google Shape;985;p146"/>
          <p:cNvPicPr preferRelativeResize="0"/>
          <p:nvPr/>
        </p:nvPicPr>
        <p:blipFill rotWithShape="1">
          <a:blip r:embed="rId4">
            <a:alphaModFix/>
          </a:blip>
          <a:srcRect b="0" l="0" r="0" t="0"/>
          <a:stretch/>
        </p:blipFill>
        <p:spPr>
          <a:xfrm>
            <a:off x="152400" y="2726575"/>
            <a:ext cx="8669282" cy="16134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47"/>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7 - Kubernetes Logging</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992" name="Google Shape;992;p147"/>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logging pd</a:t>
            </a:r>
            <a:endParaRPr b="0" sz="2200"/>
          </a:p>
          <a:p>
            <a:pPr indent="-368300" lvl="0" marL="457200" rtl="0" algn="l">
              <a:spcBef>
                <a:spcPts val="0"/>
              </a:spcBef>
              <a:spcAft>
                <a:spcPts val="0"/>
              </a:spcAft>
              <a:buClr>
                <a:srgbClr val="000000"/>
              </a:buClr>
              <a:buSzPts val="2200"/>
              <a:buChar char="-"/>
            </a:pPr>
            <a:r>
              <a:rPr b="0" lang="en-US" sz="2200"/>
              <a:t>View the logs</a:t>
            </a:r>
            <a:endParaRPr b="0" sz="2200"/>
          </a:p>
          <a:p>
            <a:pPr indent="-368300" lvl="0" marL="457200" rtl="0" algn="l">
              <a:spcBef>
                <a:spcPts val="0"/>
              </a:spcBef>
              <a:spcAft>
                <a:spcPts val="0"/>
              </a:spcAft>
              <a:buClr>
                <a:srgbClr val="000000"/>
              </a:buClr>
              <a:buSzPts val="2200"/>
              <a:buChar char="-"/>
            </a:pPr>
            <a:r>
              <a:rPr b="0" lang="en-US" sz="2200"/>
              <a:t>Create one-shot pod</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https://github.com/abhikbanerjee/Kubernetes_Exercise_Files/blob/master/AWS_Kubernetes_Logging.md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48"/>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8 - ElasticSearch example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999" name="Google Shape;999;p148"/>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Real world example for hosting ElasticSearch (ES)</a:t>
            </a:r>
            <a:endParaRPr b="0" sz="2200"/>
          </a:p>
          <a:p>
            <a:pPr indent="-368300" lvl="0" marL="457200" rtl="0" algn="l">
              <a:spcBef>
                <a:spcPts val="0"/>
              </a:spcBef>
              <a:spcAft>
                <a:spcPts val="0"/>
              </a:spcAft>
              <a:buClr>
                <a:srgbClr val="000000"/>
              </a:buClr>
              <a:buSzPts val="2200"/>
              <a:buChar char="-"/>
            </a:pPr>
            <a:r>
              <a:rPr b="0" lang="en-US" sz="2200"/>
              <a:t>Deploy , scale the ES application</a:t>
            </a:r>
            <a:endParaRPr b="0" sz="2200"/>
          </a:p>
          <a:p>
            <a:pPr indent="-368300" lvl="0" marL="457200" rtl="0" algn="l">
              <a:spcBef>
                <a:spcPts val="0"/>
              </a:spcBef>
              <a:spcAft>
                <a:spcPts val="0"/>
              </a:spcAft>
              <a:buClr>
                <a:srgbClr val="000000"/>
              </a:buClr>
              <a:buSzPts val="2200"/>
              <a:buChar char="-"/>
            </a:pPr>
            <a:r>
              <a:rPr b="0" lang="en-US" sz="2200"/>
              <a:t>Create Index and Search</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https://github.com/abhikbanerjee/Kubernetes_Exercise_Files/blob/master/AWS_ElasticSearch_Kubernetes.md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49"/>
          <p:cNvSpPr txBox="1"/>
          <p:nvPr>
            <p:ph type="title"/>
          </p:nvPr>
        </p:nvSpPr>
        <p:spPr>
          <a:xfrm>
            <a:off x="628650" y="1746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1005" name="Google Shape;1005;p149"/>
          <p:cNvSpPr txBox="1"/>
          <p:nvPr>
            <p:ph idx="1" type="body"/>
          </p:nvPr>
        </p:nvSpPr>
        <p:spPr>
          <a:xfrm>
            <a:off x="457200" y="1295425"/>
            <a:ext cx="70761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Jobs</a:t>
            </a:r>
            <a:r>
              <a:rPr i="0" lang="en-US" sz="2200" u="none" cap="none" strike="noStrike">
                <a:solidFill>
                  <a:schemeClr val="dk1"/>
                </a:solidFill>
              </a:rPr>
              <a:t> - </a:t>
            </a:r>
            <a:r>
              <a:rPr b="0" lang="en-US" sz="2200">
                <a:highlight>
                  <a:srgbClr val="FFFFFF"/>
                </a:highlight>
              </a:rPr>
              <a:t>Creates one or more pods and ensures that a specified number of them successfully terminate. As pods successfully complete, the </a:t>
            </a:r>
            <a:r>
              <a:rPr b="0" i="1" lang="en-US" sz="2200">
                <a:highlight>
                  <a:srgbClr val="FFFFFF"/>
                </a:highlight>
              </a:rPr>
              <a:t>job</a:t>
            </a:r>
            <a:r>
              <a:rPr b="0" lang="en-US" sz="2200">
                <a:highlight>
                  <a:srgbClr val="FFFFFF"/>
                </a:highlight>
              </a:rPr>
              <a:t> tracks the successful completions. When a specified number of successful completions is reached, the job itself is complete. Deleting a Job will cleanup the pods it created.</a:t>
            </a:r>
            <a:endParaRPr i="0" sz="2200" u="none" cap="none" strike="noStrike">
              <a:solidFill>
                <a:srgbClr val="000000"/>
              </a:solidFill>
            </a:endParaRPr>
          </a:p>
          <a:p>
            <a:pPr indent="0" lvl="0" marL="0" rtl="0" algn="l">
              <a:lnSpc>
                <a:spcPct val="100000"/>
              </a:lnSpc>
              <a:spcBef>
                <a:spcPts val="800"/>
              </a:spcBef>
              <a:spcAft>
                <a:spcPts val="0"/>
              </a:spcAft>
              <a:buClr>
                <a:schemeClr val="accent3"/>
              </a:buClr>
              <a:buSzPts val="1260"/>
              <a:buFont typeface="Noto Sans Symbols"/>
              <a:buNone/>
            </a:pPr>
            <a:r>
              <a:rPr lang="en-US" sz="2200"/>
              <a:t>Cron </a:t>
            </a:r>
            <a:r>
              <a:rPr lang="en-US" sz="2200"/>
              <a:t>Job - </a:t>
            </a:r>
            <a:r>
              <a:rPr b="0" lang="en-US" sz="2200">
                <a:highlight>
                  <a:srgbClr val="FFFFFF"/>
                </a:highlight>
              </a:rPr>
              <a:t>A </a:t>
            </a:r>
            <a:r>
              <a:rPr b="0" i="1" lang="en-US" sz="2200">
                <a:highlight>
                  <a:srgbClr val="FFFFFF"/>
                </a:highlight>
              </a:rPr>
              <a:t>Cron Job</a:t>
            </a:r>
            <a:r>
              <a:rPr b="0" lang="en-US" sz="2200">
                <a:highlight>
                  <a:srgbClr val="FFFFFF"/>
                </a:highlight>
              </a:rPr>
              <a:t> creates </a:t>
            </a:r>
            <a:r>
              <a:rPr b="0" lang="en-US" sz="2200" u="sng">
                <a:solidFill>
                  <a:schemeClr val="hlink"/>
                </a:solidFill>
                <a:highlight>
                  <a:srgbClr val="FFFFFF"/>
                </a:highlight>
                <a:hlinkClick r:id="rId3"/>
              </a:rPr>
              <a:t>Jobs</a:t>
            </a:r>
            <a:r>
              <a:rPr b="0" lang="en-US" sz="2200">
                <a:highlight>
                  <a:srgbClr val="FFFFFF"/>
                </a:highlight>
              </a:rPr>
              <a:t> on a time-based schedule. One Cron Job object is like one line of a </a:t>
            </a:r>
            <a:r>
              <a:rPr b="0" i="1" lang="en-US" sz="2200">
                <a:highlight>
                  <a:srgbClr val="FFFFFF"/>
                </a:highlight>
              </a:rPr>
              <a:t>crontab</a:t>
            </a:r>
            <a:r>
              <a:rPr b="0" lang="en-US" sz="2200">
                <a:highlight>
                  <a:srgbClr val="FFFFFF"/>
                </a:highlight>
              </a:rPr>
              <a:t> (cron table) file. It runs a job periodically on a given schedule</a:t>
            </a:r>
            <a:endParaRPr b="0" sz="2200">
              <a:highlight>
                <a:srgbClr val="FFFFFF"/>
              </a:highlight>
            </a:endParaRPr>
          </a:p>
          <a:p>
            <a:pPr indent="0" lvl="0" marL="0" rtl="0" algn="l">
              <a:lnSpc>
                <a:spcPct val="100000"/>
              </a:lnSpc>
              <a:spcBef>
                <a:spcPts val="800"/>
              </a:spcBef>
              <a:spcAft>
                <a:spcPts val="0"/>
              </a:spcAft>
              <a:buClr>
                <a:schemeClr val="accent3"/>
              </a:buClr>
              <a:buSzPts val="1260"/>
              <a:buFont typeface="Noto Sans Symbols"/>
              <a:buNone/>
            </a:pPr>
            <a:r>
              <a:t/>
            </a:r>
            <a:endParaRPr sz="2200"/>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006" name="Google Shape;1006;p149"/>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What is ‘Docker Engine’?</a:t>
            </a:r>
            <a:endParaRPr/>
          </a:p>
        </p:txBody>
      </p:sp>
      <p:pic>
        <p:nvPicPr>
          <p:cNvPr id="285" name="Google Shape;285;p51"/>
          <p:cNvPicPr preferRelativeResize="0"/>
          <p:nvPr>
            <p:ph idx="1" type="body"/>
          </p:nvPr>
        </p:nvPicPr>
        <p:blipFill rotWithShape="1">
          <a:blip r:embed="rId3">
            <a:alphaModFix/>
          </a:blip>
          <a:srcRect b="0" l="0" r="0" t="0"/>
          <a:stretch/>
        </p:blipFill>
        <p:spPr>
          <a:xfrm>
            <a:off x="1680086" y="1477962"/>
            <a:ext cx="5783700" cy="45261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50"/>
          <p:cNvSpPr txBox="1"/>
          <p:nvPr>
            <p:ph type="title"/>
          </p:nvPr>
        </p:nvSpPr>
        <p:spPr>
          <a:xfrm>
            <a:off x="628650" y="222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Jobs and Cron Jobs</a:t>
            </a:r>
            <a:endParaRPr b="1" i="0" sz="3600" u="none" cap="none" strike="noStrike">
              <a:solidFill>
                <a:srgbClr val="000000"/>
              </a:solidFill>
              <a:latin typeface="Calibri"/>
              <a:ea typeface="Calibri"/>
              <a:cs typeface="Calibri"/>
              <a:sym typeface="Calibri"/>
            </a:endParaRPr>
          </a:p>
        </p:txBody>
      </p:sp>
      <p:sp>
        <p:nvSpPr>
          <p:cNvPr id="1012" name="Google Shape;1012;p150"/>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13" name="Google Shape;1013;p150"/>
          <p:cNvPicPr preferRelativeResize="0"/>
          <p:nvPr/>
        </p:nvPicPr>
        <p:blipFill>
          <a:blip r:embed="rId3">
            <a:alphaModFix/>
          </a:blip>
          <a:stretch>
            <a:fillRect/>
          </a:stretch>
        </p:blipFill>
        <p:spPr>
          <a:xfrm>
            <a:off x="152400" y="915565"/>
            <a:ext cx="8839202" cy="2444019"/>
          </a:xfrm>
          <a:prstGeom prst="rect">
            <a:avLst/>
          </a:prstGeom>
          <a:noFill/>
          <a:ln>
            <a:noFill/>
          </a:ln>
        </p:spPr>
      </p:pic>
      <p:pic>
        <p:nvPicPr>
          <p:cNvPr id="1014" name="Google Shape;1014;p150"/>
          <p:cNvPicPr preferRelativeResize="0"/>
          <p:nvPr/>
        </p:nvPicPr>
        <p:blipFill>
          <a:blip r:embed="rId4">
            <a:alphaModFix/>
          </a:blip>
          <a:stretch>
            <a:fillRect/>
          </a:stretch>
        </p:blipFill>
        <p:spPr>
          <a:xfrm>
            <a:off x="2152650" y="3486576"/>
            <a:ext cx="4768849" cy="269247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51"/>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9 - Jobs and Cron jobs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21" name="Google Shape;1021;p151"/>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Job and check the logs</a:t>
            </a:r>
            <a:endParaRPr b="0" sz="2200"/>
          </a:p>
          <a:p>
            <a:pPr indent="-368300" lvl="0" marL="457200" rtl="0" algn="l">
              <a:spcBef>
                <a:spcPts val="0"/>
              </a:spcBef>
              <a:spcAft>
                <a:spcPts val="0"/>
              </a:spcAft>
              <a:buClr>
                <a:srgbClr val="000000"/>
              </a:buClr>
              <a:buSzPts val="2200"/>
              <a:buChar char="-"/>
            </a:pPr>
            <a:r>
              <a:rPr b="0" lang="en-US" sz="2200"/>
              <a:t>Create a Cron Job, </a:t>
            </a:r>
            <a:endParaRPr b="0" sz="2200"/>
          </a:p>
          <a:p>
            <a:pPr indent="-368300" lvl="0" marL="457200" rtl="0" algn="l">
              <a:spcBef>
                <a:spcPts val="0"/>
              </a:spcBef>
              <a:spcAft>
                <a:spcPts val="0"/>
              </a:spcAft>
              <a:buClr>
                <a:srgbClr val="000000"/>
              </a:buClr>
              <a:buSzPts val="2200"/>
              <a:buChar char="-"/>
            </a:pPr>
            <a:r>
              <a:rPr b="0" lang="en-US" sz="2200"/>
              <a:t>Edit the Cron Job</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https://github.com/abhikbanerjee/Kubernetes_Exercise_Files/blob/master/AWS_job_cronjob.md</a:t>
            </a:r>
            <a:r>
              <a:rPr lang="en-US" sz="2200"/>
              <a:t> </a:t>
            </a:r>
            <a:endParaRPr b="1" i="0" sz="2200" u="none" cap="none" strike="noStrike">
              <a:solidFill>
                <a:schemeClr val="dk1"/>
              </a:solidFill>
              <a:latin typeface="Calibri"/>
              <a:ea typeface="Calibri"/>
              <a:cs typeface="Calibri"/>
              <a:sym typeface="Calibri"/>
            </a:endParaRPr>
          </a:p>
        </p:txBody>
      </p:sp>
      <p:sp>
        <p:nvSpPr>
          <p:cNvPr id="1022" name="Google Shape;1022;p151"/>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52"/>
          <p:cNvSpPr txBox="1"/>
          <p:nvPr>
            <p:ph idx="1" type="body"/>
          </p:nvPr>
        </p:nvSpPr>
        <p:spPr>
          <a:xfrm>
            <a:off x="457200" y="609625"/>
            <a:ext cx="7076100" cy="33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lang="en-US" sz="2200"/>
              <a:t>Daemon</a:t>
            </a:r>
            <a:r>
              <a:rPr i="0" lang="en-US" sz="2200" u="none" cap="none" strike="noStrike">
                <a:solidFill>
                  <a:schemeClr val="dk1"/>
                </a:solidFill>
              </a:rPr>
              <a:t> Sets - </a:t>
            </a:r>
            <a:r>
              <a:rPr b="0" i="1" lang="en-US" sz="2200">
                <a:solidFill>
                  <a:srgbClr val="000000"/>
                </a:solidFill>
              </a:rPr>
              <a:t>This makes sure all nodes run the copy of a specific pod</a:t>
            </a:r>
            <a:r>
              <a:rPr i="0" lang="en-US" sz="2200" u="none" cap="none" strike="noStrike">
                <a:solidFill>
                  <a:srgbClr val="000000"/>
                </a:solidFill>
              </a:rPr>
              <a:t> . </a:t>
            </a:r>
            <a:r>
              <a:rPr b="0" lang="en-US" sz="2200">
                <a:solidFill>
                  <a:srgbClr val="000000"/>
                </a:solidFill>
                <a:highlight>
                  <a:srgbClr val="FFFFFF"/>
                </a:highlight>
              </a:rPr>
              <a:t>As nodes are added to the cluster, Pods are added to them. As nodes are removed from the cluster, those Pods are garbage collected. Deleting a DaemonSet will clean up the Pods it created.</a:t>
            </a:r>
            <a:endParaRPr b="0" sz="2200">
              <a:solidFill>
                <a:srgbClr val="000000"/>
              </a:solidFill>
              <a:highlight>
                <a:srgbClr val="FFFFFF"/>
              </a:highlight>
            </a:endParaRPr>
          </a:p>
          <a:p>
            <a:pPr indent="-368300" lvl="0" marL="457200" marR="0" rtl="0" algn="l">
              <a:lnSpc>
                <a:spcPct val="100000"/>
              </a:lnSpc>
              <a:spcBef>
                <a:spcPts val="800"/>
              </a:spcBef>
              <a:spcAft>
                <a:spcPts val="0"/>
              </a:spcAft>
              <a:buClr>
                <a:srgbClr val="000000"/>
              </a:buClr>
              <a:buSzPts val="2200"/>
              <a:buChar char="-"/>
            </a:pPr>
            <a:r>
              <a:rPr b="0" lang="en-US" sz="2200">
                <a:highlight>
                  <a:srgbClr val="FFFFFF"/>
                </a:highlight>
              </a:rPr>
              <a:t>running a cluster storage daemon, such as </a:t>
            </a:r>
            <a:r>
              <a:rPr lang="en-US" sz="2200">
                <a:solidFill>
                  <a:srgbClr val="303030"/>
                </a:solidFill>
                <a:highlight>
                  <a:srgbClr val="F7F7F7"/>
                </a:highlight>
              </a:rPr>
              <a:t>glusterd</a:t>
            </a:r>
            <a:r>
              <a:rPr b="0" lang="en-US" sz="2200">
                <a:highlight>
                  <a:srgbClr val="FFFFFF"/>
                </a:highlight>
              </a:rPr>
              <a:t>, </a:t>
            </a:r>
            <a:r>
              <a:rPr lang="en-US" sz="2200">
                <a:solidFill>
                  <a:srgbClr val="303030"/>
                </a:solidFill>
                <a:highlight>
                  <a:srgbClr val="F7F7F7"/>
                </a:highlight>
              </a:rPr>
              <a:t>ceph</a:t>
            </a:r>
            <a:r>
              <a:rPr b="0" lang="en-US" sz="2200">
                <a:highlight>
                  <a:srgbClr val="FFFFFF"/>
                </a:highlight>
              </a:rPr>
              <a:t>, on each node.</a:t>
            </a:r>
            <a:endParaRPr b="0" sz="2200">
              <a:highlight>
                <a:srgbClr val="FFFFFF"/>
              </a:highlight>
            </a:endParaRPr>
          </a:p>
          <a:p>
            <a:pPr indent="-368300" lvl="0" marL="457200" marR="0" rtl="0" algn="l">
              <a:lnSpc>
                <a:spcPct val="100000"/>
              </a:lnSpc>
              <a:spcBef>
                <a:spcPts val="0"/>
              </a:spcBef>
              <a:spcAft>
                <a:spcPts val="0"/>
              </a:spcAft>
              <a:buClr>
                <a:srgbClr val="000000"/>
              </a:buClr>
              <a:buSzPts val="2200"/>
              <a:buChar char="-"/>
            </a:pPr>
            <a:r>
              <a:rPr b="0" lang="en-US" sz="2200">
                <a:highlight>
                  <a:srgbClr val="FFFFFF"/>
                </a:highlight>
              </a:rPr>
              <a:t>running a logs collection daemon on every node, such as </a:t>
            </a:r>
            <a:r>
              <a:rPr lang="en-US" sz="2200">
                <a:solidFill>
                  <a:srgbClr val="303030"/>
                </a:solidFill>
                <a:highlight>
                  <a:srgbClr val="F7F7F7"/>
                </a:highlight>
              </a:rPr>
              <a:t>fluentd</a:t>
            </a:r>
            <a:r>
              <a:rPr b="0" lang="en-US" sz="2200">
                <a:highlight>
                  <a:srgbClr val="FFFFFF"/>
                </a:highlight>
              </a:rPr>
              <a:t> or </a:t>
            </a:r>
            <a:r>
              <a:rPr lang="en-US" sz="2200">
                <a:solidFill>
                  <a:srgbClr val="303030"/>
                </a:solidFill>
                <a:highlight>
                  <a:srgbClr val="F7F7F7"/>
                </a:highlight>
              </a:rPr>
              <a:t>logstash</a:t>
            </a:r>
            <a:r>
              <a:rPr b="0" lang="en-US" sz="2200">
                <a:highlight>
                  <a:srgbClr val="FFFFFF"/>
                </a:highlight>
              </a:rPr>
              <a:t>.</a:t>
            </a:r>
            <a:endParaRPr b="0" sz="2200">
              <a:highlight>
                <a:srgbClr val="FFFFFF"/>
              </a:highlight>
            </a:endParaRPr>
          </a:p>
          <a:p>
            <a:pPr indent="0" lvl="0" marL="0" marR="0" rtl="0" algn="l">
              <a:lnSpc>
                <a:spcPct val="100000"/>
              </a:lnSpc>
              <a:spcBef>
                <a:spcPts val="800"/>
              </a:spcBef>
              <a:spcAft>
                <a:spcPts val="0"/>
              </a:spcAft>
              <a:buClr>
                <a:schemeClr val="accent3"/>
              </a:buClr>
              <a:buSzPts val="1260"/>
              <a:buFont typeface="Noto Sans Symbols"/>
              <a:buNone/>
            </a:pPr>
            <a:r>
              <a:t/>
            </a:r>
            <a:endParaRPr b="0" sz="2200">
              <a:solidFill>
                <a:srgbClr val="000000"/>
              </a:solidFill>
              <a:highlight>
                <a:srgbClr val="FFFFFF"/>
              </a:highlight>
            </a:endParaRPr>
          </a:p>
          <a:p>
            <a:pPr indent="0" lvl="0" marL="0" marR="0" rtl="0" algn="l">
              <a:lnSpc>
                <a:spcPct val="100000"/>
              </a:lnSpc>
              <a:spcBef>
                <a:spcPts val="600"/>
              </a:spcBef>
              <a:spcAft>
                <a:spcPts val="0"/>
              </a:spcAft>
              <a:buClr>
                <a:schemeClr val="accent3"/>
              </a:buClr>
              <a:buSzPts val="1800"/>
              <a:buFont typeface="Noto Sans Symbols"/>
              <a:buNone/>
            </a:pPr>
            <a:r>
              <a:t/>
            </a:r>
            <a:endParaRPr b="0" i="0" sz="2200" u="none" cap="none" strike="noStrike">
              <a:solidFill>
                <a:schemeClr val="dk1"/>
              </a:solidFill>
            </a:endParaRPr>
          </a:p>
        </p:txBody>
      </p:sp>
      <p:sp>
        <p:nvSpPr>
          <p:cNvPr id="1028" name="Google Shape;1028;p152"/>
          <p:cNvSpPr txBox="1"/>
          <p:nvPr>
            <p:ph type="title"/>
          </p:nvPr>
        </p:nvSpPr>
        <p:spPr>
          <a:xfrm>
            <a:off x="628650" y="-117696"/>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Daemon</a:t>
            </a:r>
            <a:r>
              <a:rPr b="1" i="0" lang="en-US" sz="3600" u="none" cap="none" strike="noStrike">
                <a:solidFill>
                  <a:srgbClr val="000000"/>
                </a:solidFill>
                <a:latin typeface="Calibri"/>
                <a:ea typeface="Calibri"/>
                <a:cs typeface="Calibri"/>
                <a:sym typeface="Calibri"/>
              </a:rPr>
              <a:t> Sets</a:t>
            </a:r>
            <a:endParaRPr b="1" i="0" sz="3600" u="none" cap="none" strike="noStrike">
              <a:solidFill>
                <a:srgbClr val="000000"/>
              </a:solidFill>
              <a:latin typeface="Calibri"/>
              <a:ea typeface="Calibri"/>
              <a:cs typeface="Calibri"/>
              <a:sym typeface="Calibri"/>
            </a:endParaRPr>
          </a:p>
        </p:txBody>
      </p:sp>
      <p:sp>
        <p:nvSpPr>
          <p:cNvPr id="1029" name="Google Shape;1029;p152"/>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30" name="Google Shape;1030;p152"/>
          <p:cNvPicPr preferRelativeResize="0"/>
          <p:nvPr/>
        </p:nvPicPr>
        <p:blipFill>
          <a:blip r:embed="rId3">
            <a:alphaModFix/>
          </a:blip>
          <a:stretch>
            <a:fillRect/>
          </a:stretch>
        </p:blipFill>
        <p:spPr>
          <a:xfrm>
            <a:off x="5634575" y="3533675"/>
            <a:ext cx="3275777" cy="2706251"/>
          </a:xfrm>
          <a:prstGeom prst="rect">
            <a:avLst/>
          </a:prstGeom>
          <a:noFill/>
          <a:ln>
            <a:noFill/>
          </a:ln>
        </p:spPr>
      </p:pic>
      <p:sp>
        <p:nvSpPr>
          <p:cNvPr id="1031" name="Google Shape;1031;p152"/>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a:t>
            </a:r>
            <a:r>
              <a:rPr lang="en-US" sz="900"/>
              <a:t>https://kubernetes.io/docs/concepts/workloads/controllers/daemonset/</a:t>
            </a:r>
            <a:endParaRPr sz="9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53"/>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10 - DaemonSets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38" name="Google Shape;1038;p153"/>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DaemonSet</a:t>
            </a:r>
            <a:endParaRPr b="0" sz="2200"/>
          </a:p>
          <a:p>
            <a:pPr indent="-368300" lvl="0" marL="457200" rtl="0" algn="l">
              <a:spcBef>
                <a:spcPts val="0"/>
              </a:spcBef>
              <a:spcAft>
                <a:spcPts val="0"/>
              </a:spcAft>
              <a:buClr>
                <a:srgbClr val="000000"/>
              </a:buClr>
              <a:buSzPts val="2200"/>
              <a:buChar char="-"/>
            </a:pPr>
            <a:r>
              <a:rPr b="0" lang="en-US" sz="2200"/>
              <a:t>Check the Pods, and nodes</a:t>
            </a:r>
            <a:endParaRPr b="0" sz="2200"/>
          </a:p>
          <a:p>
            <a:pPr indent="-368300" lvl="0" marL="457200" rtl="0" algn="l">
              <a:spcBef>
                <a:spcPts val="0"/>
              </a:spcBef>
              <a:spcAft>
                <a:spcPts val="0"/>
              </a:spcAft>
              <a:buClr>
                <a:srgbClr val="000000"/>
              </a:buClr>
              <a:buSzPts val="2200"/>
              <a:buChar char="-"/>
            </a:pPr>
            <a:r>
              <a:rPr b="0" lang="en-US" sz="2200"/>
              <a:t>See on creating different labels, how it schedules the daemonsets and pods</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https://github.com/abhikbanerjee/Kubernetes_Exercise_Files/blob/master/AWS_Daemonset.md</a:t>
            </a:r>
            <a:r>
              <a:rPr lang="en-US" sz="2200"/>
              <a:t> </a:t>
            </a:r>
            <a:endParaRPr b="1" i="0" sz="2200" u="none" cap="none" strike="noStrike">
              <a:solidFill>
                <a:schemeClr val="dk1"/>
              </a:solidFill>
              <a:latin typeface="Calibri"/>
              <a:ea typeface="Calibri"/>
              <a:cs typeface="Calibri"/>
              <a:sym typeface="Calibri"/>
            </a:endParaRPr>
          </a:p>
        </p:txBody>
      </p:sp>
      <p:sp>
        <p:nvSpPr>
          <p:cNvPr id="1039" name="Google Shape;1039;p15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54"/>
          <p:cNvSpPr txBox="1"/>
          <p:nvPr>
            <p:ph idx="1" type="body"/>
          </p:nvPr>
        </p:nvSpPr>
        <p:spPr>
          <a:xfrm>
            <a:off x="457200" y="1066825"/>
            <a:ext cx="8058000"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Clr>
                <a:schemeClr val="accent3"/>
              </a:buClr>
              <a:buSzPts val="1260"/>
              <a:buFont typeface="Noto Sans Symbols"/>
              <a:buNone/>
            </a:pPr>
            <a:r>
              <a:rPr b="1" i="0" lang="en-US" sz="2200" u="none" cap="none" strike="noStrike">
                <a:solidFill>
                  <a:schemeClr val="dk1"/>
                </a:solidFill>
                <a:latin typeface="Calibri"/>
                <a:ea typeface="Calibri"/>
                <a:cs typeface="Calibri"/>
                <a:sym typeface="Calibri"/>
              </a:rPr>
              <a:t>Stateful Sets </a:t>
            </a:r>
            <a:r>
              <a:rPr b="0" i="0" lang="en-US" sz="2200" u="none" cap="none" strike="noStrike">
                <a:solidFill>
                  <a:schemeClr val="dk1"/>
                </a:solidFill>
                <a:latin typeface="Calibri"/>
                <a:ea typeface="Calibri"/>
                <a:cs typeface="Calibri"/>
                <a:sym typeface="Calibri"/>
              </a:rPr>
              <a:t>manage the deployment and scaling of a set of Pods, and provides </a:t>
            </a:r>
            <a:r>
              <a:rPr b="0" i="0" lang="en-US" sz="2200" u="sng" cap="none" strike="noStrike">
                <a:solidFill>
                  <a:schemeClr val="dk1"/>
                </a:solidFill>
                <a:latin typeface="Calibri"/>
                <a:ea typeface="Calibri"/>
                <a:cs typeface="Calibri"/>
                <a:sym typeface="Calibri"/>
              </a:rPr>
              <a:t>guarantees</a:t>
            </a:r>
            <a:r>
              <a:rPr b="0" i="0" lang="en-US" sz="2200" u="none" cap="none" strike="noStrike">
                <a:solidFill>
                  <a:schemeClr val="dk1"/>
                </a:solidFill>
                <a:latin typeface="Calibri"/>
                <a:ea typeface="Calibri"/>
                <a:cs typeface="Calibri"/>
                <a:sym typeface="Calibri"/>
              </a:rPr>
              <a:t> about the </a:t>
            </a:r>
            <a:r>
              <a:rPr b="0" i="0" lang="en-US" sz="2200" u="sng" cap="none" strike="noStrike">
                <a:solidFill>
                  <a:schemeClr val="dk1"/>
                </a:solidFill>
                <a:latin typeface="Calibri"/>
                <a:ea typeface="Calibri"/>
                <a:cs typeface="Calibri"/>
                <a:sym typeface="Calibri"/>
              </a:rPr>
              <a:t>ordering</a:t>
            </a:r>
            <a:r>
              <a:rPr b="0" i="0" lang="en-US" sz="2200" u="none" cap="none" strike="noStrike">
                <a:solidFill>
                  <a:schemeClr val="dk1"/>
                </a:solidFill>
                <a:latin typeface="Calibri"/>
                <a:ea typeface="Calibri"/>
                <a:cs typeface="Calibri"/>
                <a:sym typeface="Calibri"/>
              </a:rPr>
              <a:t> and </a:t>
            </a:r>
            <a:r>
              <a:rPr b="0" i="0" lang="en-US" sz="2200" u="sng" cap="none" strike="noStrike">
                <a:solidFill>
                  <a:schemeClr val="dk1"/>
                </a:solidFill>
                <a:latin typeface="Calibri"/>
                <a:ea typeface="Calibri"/>
                <a:cs typeface="Calibri"/>
                <a:sym typeface="Calibri"/>
              </a:rPr>
              <a:t>uniqueness </a:t>
            </a:r>
            <a:r>
              <a:rPr b="0" i="0" lang="en-US" sz="2200" u="none" cap="none" strike="noStrike">
                <a:solidFill>
                  <a:schemeClr val="dk1"/>
                </a:solidFill>
                <a:latin typeface="Calibri"/>
                <a:ea typeface="Calibri"/>
                <a:cs typeface="Calibri"/>
                <a:sym typeface="Calibri"/>
              </a:rPr>
              <a:t>of these Pods.</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Like a Deployment, a </a:t>
            </a:r>
            <a:r>
              <a:rPr b="1" i="0" lang="en-US" sz="2200" u="none" cap="none" strike="noStrike">
                <a:solidFill>
                  <a:schemeClr val="dk1"/>
                </a:solidFill>
                <a:latin typeface="Calibri"/>
                <a:ea typeface="Calibri"/>
                <a:cs typeface="Calibri"/>
                <a:sym typeface="Calibri"/>
              </a:rPr>
              <a:t>Stateful Set</a:t>
            </a:r>
            <a:r>
              <a:rPr b="0" i="0" lang="en-US" sz="2200" u="none" cap="none" strike="noStrike">
                <a:solidFill>
                  <a:schemeClr val="dk1"/>
                </a:solidFill>
                <a:latin typeface="Calibri"/>
                <a:ea typeface="Calibri"/>
                <a:cs typeface="Calibri"/>
                <a:sym typeface="Calibri"/>
              </a:rPr>
              <a:t> manages Pods that are based on an identical container spec. Unlike a Deployment, a StatefulSet </a:t>
            </a:r>
            <a:r>
              <a:rPr b="0" i="0" lang="en-US" sz="2200" u="sng" cap="none" strike="noStrike">
                <a:solidFill>
                  <a:schemeClr val="dk1"/>
                </a:solidFill>
                <a:latin typeface="Calibri"/>
                <a:ea typeface="Calibri"/>
                <a:cs typeface="Calibri"/>
                <a:sym typeface="Calibri"/>
              </a:rPr>
              <a:t>maintains </a:t>
            </a:r>
            <a:r>
              <a:rPr b="0" i="0" lang="en-US" sz="2200" u="none" cap="none" strike="noStrike">
                <a:solidFill>
                  <a:schemeClr val="dk1"/>
                </a:solidFill>
                <a:latin typeface="Calibri"/>
                <a:ea typeface="Calibri"/>
                <a:cs typeface="Calibri"/>
                <a:sym typeface="Calibri"/>
              </a:rPr>
              <a:t>a </a:t>
            </a:r>
            <a:r>
              <a:rPr b="0" i="0" lang="en-US" sz="2200" u="sng" cap="none" strike="noStrike">
                <a:solidFill>
                  <a:schemeClr val="dk1"/>
                </a:solidFill>
                <a:latin typeface="Calibri"/>
                <a:ea typeface="Calibri"/>
                <a:cs typeface="Calibri"/>
                <a:sym typeface="Calibri"/>
              </a:rPr>
              <a:t>sticky identity</a:t>
            </a:r>
            <a:r>
              <a:rPr b="0" i="0" lang="en-US" sz="2200" u="none" cap="none" strike="noStrike">
                <a:solidFill>
                  <a:schemeClr val="dk1"/>
                </a:solidFill>
                <a:latin typeface="Calibri"/>
                <a:ea typeface="Calibri"/>
                <a:cs typeface="Calibri"/>
                <a:sym typeface="Calibri"/>
              </a:rPr>
              <a:t> for each of their Pods. These pods are created from the same spec, but are not interchangeable: each has a </a:t>
            </a:r>
            <a:r>
              <a:rPr b="0" i="0" lang="en-US" sz="2200" u="sng" cap="none" strike="noStrike">
                <a:solidFill>
                  <a:schemeClr val="dk1"/>
                </a:solidFill>
                <a:latin typeface="Calibri"/>
                <a:ea typeface="Calibri"/>
                <a:cs typeface="Calibri"/>
                <a:sym typeface="Calibri"/>
              </a:rPr>
              <a:t>persistent identifier</a:t>
            </a:r>
            <a:r>
              <a:rPr b="0" i="0" lang="en-US" sz="2200" u="none" cap="none" strike="noStrike">
                <a:solidFill>
                  <a:schemeClr val="dk1"/>
                </a:solidFill>
                <a:latin typeface="Calibri"/>
                <a:ea typeface="Calibri"/>
                <a:cs typeface="Calibri"/>
                <a:sym typeface="Calibri"/>
              </a:rPr>
              <a:t> that it maintains across any rescheduling.</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accent3"/>
              </a:buClr>
              <a:buSzPts val="1260"/>
              <a:buFont typeface="Noto Sans Symbols"/>
              <a:buNone/>
            </a:pPr>
            <a:r>
              <a:rPr b="0" i="0" lang="en-US" sz="2200" u="none" cap="none" strike="noStrike">
                <a:solidFill>
                  <a:schemeClr val="dk1"/>
                </a:solidFill>
                <a:latin typeface="Calibri"/>
                <a:ea typeface="Calibri"/>
                <a:cs typeface="Calibri"/>
                <a:sym typeface="Calibri"/>
              </a:rPr>
              <a:t>A StatefulSet operates under the same pattern as any other Controller. You define your desired state in a StatefulSet object, and the StatefulSet controller makes any necessary updates to get there from the current state.</a:t>
            </a:r>
            <a:endParaRPr b="0" i="0" sz="2200" u="none" cap="none" strike="noStrike">
              <a:solidFill>
                <a:schemeClr val="dk1"/>
              </a:solidFill>
              <a:latin typeface="Calibri"/>
              <a:ea typeface="Calibri"/>
              <a:cs typeface="Calibri"/>
              <a:sym typeface="Calibri"/>
            </a:endParaRPr>
          </a:p>
          <a:p>
            <a:pPr indent="0" lvl="0" marL="0" marR="0" rtl="0" algn="l">
              <a:lnSpc>
                <a:spcPct val="175000"/>
              </a:lnSpc>
              <a:spcBef>
                <a:spcPts val="800"/>
              </a:spcBef>
              <a:spcAft>
                <a:spcPts val="0"/>
              </a:spcAft>
              <a:buClr>
                <a:schemeClr val="dk1"/>
              </a:buClr>
              <a:buSzPts val="11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90000"/>
              </a:lnSpc>
              <a:spcBef>
                <a:spcPts val="600"/>
              </a:spcBef>
              <a:spcAft>
                <a:spcPts val="0"/>
              </a:spcAft>
              <a:buClr>
                <a:schemeClr val="accent3"/>
              </a:buClr>
              <a:buSzPts val="18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045" name="Google Shape;1045;p154"/>
          <p:cNvSpPr txBox="1"/>
          <p:nvPr>
            <p:ph type="title"/>
          </p:nvPr>
        </p:nvSpPr>
        <p:spPr>
          <a:xfrm>
            <a:off x="6286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1046" name="Google Shape;1046;p154"/>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55"/>
          <p:cNvSpPr txBox="1"/>
          <p:nvPr>
            <p:ph type="title"/>
          </p:nvPr>
        </p:nvSpPr>
        <p:spPr>
          <a:xfrm>
            <a:off x="628650" y="-8572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Stateful Sets</a:t>
            </a:r>
            <a:endParaRPr b="1" i="0" sz="3600" u="none" cap="none" strike="noStrike">
              <a:solidFill>
                <a:srgbClr val="000000"/>
              </a:solidFill>
              <a:latin typeface="Calibri"/>
              <a:ea typeface="Calibri"/>
              <a:cs typeface="Calibri"/>
              <a:sym typeface="Calibri"/>
            </a:endParaRPr>
          </a:p>
        </p:txBody>
      </p:sp>
      <p:sp>
        <p:nvSpPr>
          <p:cNvPr id="1053" name="Google Shape;1053;p155"/>
          <p:cNvSpPr txBox="1"/>
          <p:nvPr>
            <p:ph idx="1" type="body"/>
          </p:nvPr>
        </p:nvSpPr>
        <p:spPr>
          <a:xfrm>
            <a:off x="457200" y="791625"/>
            <a:ext cx="5257800" cy="46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Calibri"/>
                <a:ea typeface="Calibri"/>
                <a:cs typeface="Calibri"/>
                <a:sym typeface="Calibri"/>
              </a:rPr>
              <a:t>StatefulSets are valuable for applications that require one or more of the following: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150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unique network identifiers.</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Stable, persistent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deployment and scaling.</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graceful deletion and termination.</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Ordered, automated rolling updates.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2300"/>
              </a:spcBef>
              <a:spcAft>
                <a:spcPts val="0"/>
              </a:spcAft>
              <a:buClr>
                <a:schemeClr val="accent3"/>
              </a:buClr>
              <a:buSzPts val="1800"/>
              <a:buFont typeface="Noto Sans Symbols"/>
              <a:buNone/>
            </a:pPr>
            <a:r>
              <a:t/>
            </a:r>
            <a:endParaRPr b="0" i="0" sz="2200" u="none" cap="none" strike="noStrike">
              <a:solidFill>
                <a:schemeClr val="dk1"/>
              </a:solidFill>
              <a:latin typeface="Calibri"/>
              <a:ea typeface="Calibri"/>
              <a:cs typeface="Calibri"/>
              <a:sym typeface="Calibri"/>
            </a:endParaRPr>
          </a:p>
        </p:txBody>
      </p:sp>
      <p:sp>
        <p:nvSpPr>
          <p:cNvPr id="1054" name="Google Shape;1054;p155"/>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55" name="Google Shape;1055;p155"/>
          <p:cNvPicPr preferRelativeResize="0"/>
          <p:nvPr/>
        </p:nvPicPr>
        <p:blipFill rotWithShape="1">
          <a:blip r:embed="rId3">
            <a:alphaModFix/>
          </a:blip>
          <a:srcRect b="-9373" l="-8951" r="-2667" t="0"/>
          <a:stretch/>
        </p:blipFill>
        <p:spPr>
          <a:xfrm>
            <a:off x="5334000" y="910250"/>
            <a:ext cx="3690376" cy="451907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56"/>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11 - Stateful Sets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62" name="Google Shape;1062;p156"/>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Stateful Sets</a:t>
            </a:r>
            <a:endParaRPr b="0" sz="2200"/>
          </a:p>
          <a:p>
            <a:pPr indent="-368300" lvl="0" marL="457200" rtl="0" algn="l">
              <a:spcBef>
                <a:spcPts val="0"/>
              </a:spcBef>
              <a:spcAft>
                <a:spcPts val="0"/>
              </a:spcAft>
              <a:buClr>
                <a:srgbClr val="000000"/>
              </a:buClr>
              <a:buSzPts val="2200"/>
              <a:buChar char="-"/>
            </a:pPr>
            <a:r>
              <a:rPr b="0" lang="en-US" sz="2200"/>
              <a:t>use Zookeeper to demonstrate that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https://github.com/abhikbanerjee/Kubernetes_Exercise_Files/blob/master/AWS_statefulsets.md</a:t>
            </a:r>
            <a:r>
              <a:rPr lang="en-US" sz="2200"/>
              <a:t> </a:t>
            </a:r>
            <a:endParaRPr b="1" i="0" sz="2200" u="none" cap="none" strike="noStrike">
              <a:solidFill>
                <a:schemeClr val="dk1"/>
              </a:solidFill>
              <a:latin typeface="Calibri"/>
              <a:ea typeface="Calibri"/>
              <a:cs typeface="Calibri"/>
              <a:sym typeface="Calibri"/>
            </a:endParaRPr>
          </a:p>
        </p:txBody>
      </p:sp>
      <p:sp>
        <p:nvSpPr>
          <p:cNvPr id="1063" name="Google Shape;1063;p156"/>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157"/>
          <p:cNvSpPr txBox="1"/>
          <p:nvPr>
            <p:ph type="title"/>
          </p:nvPr>
        </p:nvSpPr>
        <p:spPr>
          <a:xfrm>
            <a:off x="492826" y="24248"/>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sp>
        <p:nvSpPr>
          <p:cNvPr id="1069" name="Google Shape;1069;p157"/>
          <p:cNvSpPr txBox="1"/>
          <p:nvPr>
            <p:ph idx="1" type="body"/>
          </p:nvPr>
        </p:nvSpPr>
        <p:spPr>
          <a:xfrm>
            <a:off x="457200" y="830325"/>
            <a:ext cx="8229600" cy="28632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Resources are segmented within namespaces</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Sandbox per developer for example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will route dns to default (own) namespace</a:t>
            </a:r>
            <a:endParaRPr b="0"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same app could run independently in different namespaces</a:t>
            </a:r>
            <a:endParaRPr b="0" i="0" sz="2200" u="none" cap="none" strike="noStrike">
              <a:solidFill>
                <a:schemeClr val="dk1"/>
              </a:solidFill>
              <a:latin typeface="Calibri"/>
              <a:ea typeface="Calibri"/>
              <a:cs typeface="Calibri"/>
              <a:sym typeface="Calibri"/>
            </a:endParaRPr>
          </a:p>
          <a:p>
            <a:pPr indent="-482600" lvl="0" marL="457200" rtl="0" algn="l">
              <a:lnSpc>
                <a:spcPct val="100000"/>
              </a:lnSpc>
              <a:spcBef>
                <a:spcPts val="0"/>
              </a:spcBef>
              <a:spcAft>
                <a:spcPts val="0"/>
              </a:spcAft>
              <a:buClr>
                <a:srgbClr val="000000"/>
              </a:buClr>
              <a:buSzPts val="2200"/>
              <a:buFont typeface="Noto Sans Symbols"/>
              <a:buChar char="▪"/>
            </a:pPr>
            <a:r>
              <a:rPr b="0" lang="en-US" sz="2200"/>
              <a:t>Namespaces create an excellent mechanism to subdivide resources and provide isolation. This enables using a cluster for multiple projects or multiple teams </a:t>
            </a:r>
            <a:endParaRPr b="0" sz="2200"/>
          </a:p>
        </p:txBody>
      </p:sp>
      <p:sp>
        <p:nvSpPr>
          <p:cNvPr id="1070" name="Google Shape;1070;p157"/>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71" name="Google Shape;1071;p157"/>
          <p:cNvPicPr preferRelativeResize="0"/>
          <p:nvPr/>
        </p:nvPicPr>
        <p:blipFill rotWithShape="1">
          <a:blip r:embed="rId3">
            <a:alphaModFix/>
          </a:blip>
          <a:srcRect b="0" l="0" r="0" t="0"/>
          <a:stretch/>
        </p:blipFill>
        <p:spPr>
          <a:xfrm>
            <a:off x="1588698" y="4009612"/>
            <a:ext cx="5694955" cy="226712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58"/>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Namespace</a:t>
            </a:r>
            <a:endParaRPr b="1" i="0" sz="3600" u="none" cap="none" strike="noStrike">
              <a:solidFill>
                <a:srgbClr val="000000"/>
              </a:solidFill>
              <a:latin typeface="Calibri"/>
              <a:ea typeface="Calibri"/>
              <a:cs typeface="Calibri"/>
              <a:sym typeface="Calibri"/>
            </a:endParaRPr>
          </a:p>
        </p:txBody>
      </p:sp>
      <p:pic>
        <p:nvPicPr>
          <p:cNvPr id="1078" name="Google Shape;1078;p158"/>
          <p:cNvPicPr preferRelativeResize="0"/>
          <p:nvPr/>
        </p:nvPicPr>
        <p:blipFill rotWithShape="1">
          <a:blip r:embed="rId3">
            <a:alphaModFix/>
          </a:blip>
          <a:srcRect b="0" l="0" r="0" t="0"/>
          <a:stretch/>
        </p:blipFill>
        <p:spPr>
          <a:xfrm>
            <a:off x="0" y="3657600"/>
            <a:ext cx="9144000" cy="2226416"/>
          </a:xfrm>
          <a:prstGeom prst="rect">
            <a:avLst/>
          </a:prstGeom>
          <a:noFill/>
          <a:ln>
            <a:noFill/>
          </a:ln>
        </p:spPr>
      </p:pic>
      <p:sp>
        <p:nvSpPr>
          <p:cNvPr id="1079" name="Google Shape;1079;p158"/>
          <p:cNvSpPr txBox="1"/>
          <p:nvPr/>
        </p:nvSpPr>
        <p:spPr>
          <a:xfrm>
            <a:off x="645575" y="878425"/>
            <a:ext cx="8255100" cy="2180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po,deploy,svc,rs --all-namespaces</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create -f simple_pod.yaml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get po -o wide -n abhik_namespace</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a:t>
            </a:r>
            <a:endParaRPr sz="2200">
              <a:solidFill>
                <a:srgbClr val="FF0000"/>
              </a:solidFill>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en-US" sz="2200">
                <a:solidFill>
                  <a:srgbClr val="FF0000"/>
                </a:solidFill>
                <a:latin typeface="Calibri"/>
                <a:ea typeface="Calibri"/>
                <a:cs typeface="Calibri"/>
                <a:sym typeface="Calibri"/>
              </a:rPr>
              <a:t>$ kubectl delete po simple_pod -n abhik_namespace</a:t>
            </a:r>
            <a:endParaRPr sz="2200">
              <a:solidFill>
                <a:srgbClr val="FF0000"/>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59"/>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12 - Namespace</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086" name="Google Shape;1086;p159"/>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namespace</a:t>
            </a:r>
            <a:endParaRPr b="0" sz="2200"/>
          </a:p>
          <a:p>
            <a:pPr indent="-368300" lvl="0" marL="457200" rtl="0" algn="l">
              <a:spcBef>
                <a:spcPts val="0"/>
              </a:spcBef>
              <a:spcAft>
                <a:spcPts val="0"/>
              </a:spcAft>
              <a:buClr>
                <a:srgbClr val="000000"/>
              </a:buClr>
              <a:buSzPts val="2200"/>
              <a:buChar char="-"/>
            </a:pPr>
            <a:r>
              <a:rPr b="0" lang="en-US" sz="2200"/>
              <a:t>check various objects in different namespaces</a:t>
            </a:r>
            <a:endParaRPr b="0" sz="2200"/>
          </a:p>
          <a:p>
            <a:pPr indent="-368300" lvl="0" marL="457200" rtl="0" algn="l">
              <a:spcBef>
                <a:spcPts val="0"/>
              </a:spcBef>
              <a:spcAft>
                <a:spcPts val="0"/>
              </a:spcAft>
              <a:buClr>
                <a:srgbClr val="000000"/>
              </a:buClr>
              <a:buSzPts val="2200"/>
              <a:buChar char="-"/>
            </a:pPr>
            <a:r>
              <a:rPr b="0" lang="en-US" sz="2200"/>
              <a:t>Can create or delete objects from a specific namespace</a:t>
            </a:r>
            <a:endParaRPr b="0" sz="2200"/>
          </a:p>
          <a:p>
            <a:pPr indent="0" lvl="0" marL="0" rtl="0" algn="l">
              <a:spcBef>
                <a:spcPts val="640"/>
              </a:spcBef>
              <a:spcAft>
                <a:spcPts val="0"/>
              </a:spcAft>
              <a:buNone/>
            </a:pPr>
            <a:r>
              <a:rPr b="0" lang="en-US" sz="2200"/>
              <a:t>Can use previous examples</a:t>
            </a:r>
            <a:endParaRPr b="0" sz="2200"/>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po,deploy,svc,rs --all-namespaces</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create -f simple_pod.yaml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get po -o wide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delete po simple_pod -n abhik_namespace</a:t>
            </a:r>
            <a:endParaRPr b="0" sz="2200">
              <a:solidFill>
                <a:srgbClr val="FF0000"/>
              </a:solidFill>
            </a:endParaRPr>
          </a:p>
          <a:p>
            <a:pPr indent="-368300" lvl="0" marL="457200" rtl="0" algn="l">
              <a:lnSpc>
                <a:spcPct val="100000"/>
              </a:lnSpc>
              <a:spcBef>
                <a:spcPts val="0"/>
              </a:spcBef>
              <a:spcAft>
                <a:spcPts val="0"/>
              </a:spcAft>
              <a:buClr>
                <a:srgbClr val="FF0000"/>
              </a:buClr>
              <a:buSzPts val="2200"/>
              <a:buFont typeface="Calibri"/>
              <a:buChar char="-"/>
            </a:pPr>
            <a:r>
              <a:rPr b="0" lang="en-US" sz="2200">
                <a:solidFill>
                  <a:srgbClr val="FF0000"/>
                </a:solidFill>
              </a:rPr>
              <a:t>$ kubectl api-resources --namespaced=false (shows resources which don’t fall under a namespace)</a:t>
            </a:r>
            <a:endParaRPr b="0" sz="2200">
              <a:solidFill>
                <a:srgbClr val="FF0000"/>
              </a:solidFill>
            </a:endParaRPr>
          </a:p>
          <a:p>
            <a:pPr indent="0" lvl="0" marL="0" rtl="0" algn="l">
              <a:lnSpc>
                <a:spcPct val="100000"/>
              </a:lnSpc>
              <a:spcBef>
                <a:spcPts val="0"/>
              </a:spcBef>
              <a:spcAft>
                <a:spcPts val="0"/>
              </a:spcAft>
              <a:buNone/>
            </a:pPr>
            <a:r>
              <a:t/>
            </a:r>
            <a:endParaRPr b="0" sz="2200">
              <a:solidFill>
                <a:srgbClr val="FF0000"/>
              </a:solidFill>
            </a:endParaRPr>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291" name="Google Shape;291;p52"/>
          <p:cNvPicPr preferRelativeResize="0"/>
          <p:nvPr/>
        </p:nvPicPr>
        <p:blipFill rotWithShape="1">
          <a:blip r:embed="rId3">
            <a:alphaModFix/>
          </a:blip>
          <a:srcRect b="0" l="0" r="0" t="0"/>
          <a:stretch/>
        </p:blipFill>
        <p:spPr>
          <a:xfrm>
            <a:off x="127000" y="1295400"/>
            <a:ext cx="9017000" cy="463549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160"/>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
        <p:nvSpPr>
          <p:cNvPr id="1093" name="Google Shape;1093;p160"/>
          <p:cNvSpPr txBox="1"/>
          <p:nvPr>
            <p:ph idx="1" type="body"/>
          </p:nvPr>
        </p:nvSpPr>
        <p:spPr>
          <a:xfrm>
            <a:off x="475026" y="1916000"/>
            <a:ext cx="5822100" cy="42711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According to </a:t>
            </a:r>
            <a:r>
              <a:rPr b="0" i="0" lang="en-US" sz="2200" u="sng" cap="none" strike="noStrike">
                <a:solidFill>
                  <a:schemeClr val="hlink"/>
                </a:solidFill>
                <a:latin typeface="Calibri"/>
                <a:ea typeface="Calibri"/>
                <a:cs typeface="Calibri"/>
                <a:sym typeface="Calibri"/>
                <a:hlinkClick r:id="rId3"/>
              </a:rPr>
              <a:t>12-factor</a:t>
            </a:r>
            <a:r>
              <a:rPr b="0" i="0" lang="en-US" sz="2200" u="none" cap="none" strike="noStrike">
                <a:solidFill>
                  <a:schemeClr val="dk1"/>
                </a:solidFill>
                <a:latin typeface="Calibri"/>
                <a:ea typeface="Calibri"/>
                <a:cs typeface="Calibri"/>
                <a:sym typeface="Calibri"/>
              </a:rPr>
              <a:t> configuration comes from the environment</a:t>
            </a:r>
            <a:endParaRPr b="1" i="0" sz="2200" u="none" cap="none" strike="noStrike">
              <a:solidFill>
                <a:schemeClr val="dk1"/>
              </a:solidFill>
              <a:latin typeface="Calibri"/>
              <a:ea typeface="Calibri"/>
              <a:cs typeface="Calibri"/>
              <a:sym typeface="Calibri"/>
            </a:endParaRPr>
          </a:p>
          <a:p>
            <a:pPr indent="-50546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Config is everything that is likely to vary between deployments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by pods and the underlying Kubelet when pulling images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Secrets belong to a specific Kubernetes Namespace</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Secret size cannot exceed 1MB</a:t>
            </a:r>
            <a:endParaRPr b="1" i="0" sz="2200" u="none" cap="none" strike="noStrike">
              <a:solidFill>
                <a:schemeClr val="dk1"/>
              </a:solidFill>
              <a:latin typeface="Calibri"/>
              <a:ea typeface="Calibri"/>
              <a:cs typeface="Calibri"/>
              <a:sym typeface="Calibri"/>
            </a:endParaRPr>
          </a:p>
        </p:txBody>
      </p:sp>
      <p:sp>
        <p:nvSpPr>
          <p:cNvPr id="1094" name="Google Shape;1094;p160"/>
          <p:cNvSpPr txBox="1"/>
          <p:nvPr/>
        </p:nvSpPr>
        <p:spPr>
          <a:xfrm>
            <a:off x="475013" y="1113425"/>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An object that contains a small amount of sensitive data such as a password, token or key. </a:t>
            </a:r>
            <a:endParaRPr b="0" i="0" sz="2200" u="none" cap="none" strike="noStrike">
              <a:solidFill>
                <a:srgbClr val="000000"/>
              </a:solidFill>
              <a:latin typeface="Arial"/>
              <a:ea typeface="Arial"/>
              <a:cs typeface="Arial"/>
              <a:sym typeface="Arial"/>
            </a:endParaRPr>
          </a:p>
        </p:txBody>
      </p:sp>
      <p:sp>
        <p:nvSpPr>
          <p:cNvPr id="1095" name="Google Shape;1095;p160"/>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96" name="Google Shape;1096;p160"/>
          <p:cNvPicPr preferRelativeResize="0"/>
          <p:nvPr/>
        </p:nvPicPr>
        <p:blipFill rotWithShape="1">
          <a:blip r:embed="rId4">
            <a:alphaModFix/>
          </a:blip>
          <a:srcRect b="0" l="0" r="0" t="0"/>
          <a:stretch/>
        </p:blipFill>
        <p:spPr>
          <a:xfrm>
            <a:off x="6248400" y="1697910"/>
            <a:ext cx="2603329" cy="370178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61"/>
          <p:cNvSpPr txBox="1"/>
          <p:nvPr/>
        </p:nvSpPr>
        <p:spPr>
          <a:xfrm>
            <a:off x="762000" y="1295425"/>
            <a:ext cx="78867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a:t>
            </a:r>
            <a:r>
              <a:rPr b="1" lang="en-US" sz="2200">
                <a:solidFill>
                  <a:srgbClr val="FF0000"/>
                </a:solidFill>
                <a:latin typeface="Calibri"/>
                <a:ea typeface="Calibri"/>
                <a:cs typeface="Calibri"/>
                <a:sym typeface="Calibri"/>
              </a:rPr>
              <a:t>secret</a:t>
            </a:r>
            <a:r>
              <a:rPr lang="en-US" sz="2200">
                <a:solidFill>
                  <a:srgbClr val="FF0000"/>
                </a:solidFill>
                <a:latin typeface="Calibri"/>
                <a:ea typeface="Calibri"/>
                <a:cs typeface="Calibri"/>
                <a:sym typeface="Calibri"/>
              </a:rPr>
              <a:t> generic apikey --from-literal=api_key=1234567 (create secrets for passwords)</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get secrets </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a:t>
            </a:r>
            <a:r>
              <a:rPr b="1" lang="en-US" sz="2200">
                <a:solidFill>
                  <a:srgbClr val="FF0000"/>
                </a:solidFill>
                <a:latin typeface="Calibri"/>
                <a:ea typeface="Calibri"/>
                <a:cs typeface="Calibri"/>
                <a:sym typeface="Calibri"/>
              </a:rPr>
              <a:t>kubectl get secret/apikey -o yaml</a:t>
            </a:r>
            <a:r>
              <a:rPr lang="en-US" sz="2200">
                <a:solidFill>
                  <a:srgbClr val="FF0000"/>
                </a:solidFill>
                <a:latin typeface="Calibri"/>
                <a:ea typeface="Calibri"/>
                <a:cs typeface="Calibri"/>
                <a:sym typeface="Calibri"/>
              </a:rPr>
              <a:t>  and  kubectl get secret/apikey lets us inspect the secret key</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create -f secretreader-deployment.yaml,  check if the deployment and pods are running</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kubectl logs pod/secretreader-598bc7845c-7kqkk</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US" sz="2200">
                <a:solidFill>
                  <a:srgbClr val="FF0000"/>
                </a:solidFill>
                <a:latin typeface="Calibri"/>
                <a:ea typeface="Calibri"/>
                <a:cs typeface="Calibri"/>
                <a:sym typeface="Calibri"/>
              </a:rPr>
              <a:t>$ echo -n secret_base_64_key | base64 --decode</a:t>
            </a:r>
            <a:endParaRPr sz="2200">
              <a:solidFill>
                <a:srgbClr val="FF0000"/>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t/>
            </a:r>
            <a:endParaRPr sz="2200">
              <a:solidFill>
                <a:srgbClr val="FF0000"/>
              </a:solidFill>
              <a:latin typeface="Calibri"/>
              <a:ea typeface="Calibri"/>
              <a:cs typeface="Calibri"/>
              <a:sym typeface="Calibri"/>
            </a:endParaRPr>
          </a:p>
          <a:p>
            <a:pPr indent="0" lvl="0" marL="0" rtl="0" algn="l">
              <a:lnSpc>
                <a:spcPct val="157143"/>
              </a:lnSpc>
              <a:spcBef>
                <a:spcPts val="800"/>
              </a:spcBef>
              <a:spcAft>
                <a:spcPts val="0"/>
              </a:spcAft>
              <a:buClr>
                <a:schemeClr val="dk1"/>
              </a:buClr>
              <a:buSzPts val="1100"/>
              <a:buFont typeface="Arial"/>
              <a:buNone/>
            </a:pPr>
            <a:r>
              <a:t/>
            </a:r>
            <a:endParaRPr sz="1350">
              <a:solidFill>
                <a:srgbClr val="383838"/>
              </a:solidFill>
            </a:endParaRPr>
          </a:p>
          <a:p>
            <a:pPr indent="0" lvl="0" marL="0" marR="0" rtl="0" algn="l">
              <a:lnSpc>
                <a:spcPct val="100000"/>
              </a:lnSpc>
              <a:spcBef>
                <a:spcPts val="0"/>
              </a:spcBef>
              <a:spcAft>
                <a:spcPts val="0"/>
              </a:spcAft>
              <a:buClr>
                <a:schemeClr val="dk1"/>
              </a:buClr>
              <a:buSzPts val="450"/>
              <a:buFont typeface="Arial"/>
              <a:buNone/>
            </a:pPr>
            <a:r>
              <a:t/>
            </a:r>
            <a:endParaRPr b="1" sz="2200">
              <a:solidFill>
                <a:schemeClr val="dk1"/>
              </a:solidFill>
            </a:endParaRPr>
          </a:p>
        </p:txBody>
      </p:sp>
      <p:sp>
        <p:nvSpPr>
          <p:cNvPr id="1103" name="Google Shape;1103;p161"/>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Secrets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62"/>
          <p:cNvSpPr txBox="1"/>
          <p:nvPr>
            <p:ph type="title"/>
          </p:nvPr>
        </p:nvSpPr>
        <p:spPr>
          <a:xfrm>
            <a:off x="552450" y="1998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13 - Secrets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10" name="Google Shape;1110;p162"/>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Secret</a:t>
            </a:r>
            <a:endParaRPr b="0" sz="2200"/>
          </a:p>
          <a:p>
            <a:pPr indent="-368300" lvl="0" marL="457200" rtl="0" algn="l">
              <a:spcBef>
                <a:spcPts val="0"/>
              </a:spcBef>
              <a:spcAft>
                <a:spcPts val="0"/>
              </a:spcAft>
              <a:buClr>
                <a:srgbClr val="000000"/>
              </a:buClr>
              <a:buSzPts val="2200"/>
              <a:buChar char="-"/>
            </a:pPr>
            <a:r>
              <a:rPr b="0" lang="en-US" sz="2200"/>
              <a:t>Check the secret from the object and from the logs</a:t>
            </a:r>
            <a:endParaRPr b="0" sz="2200"/>
          </a:p>
          <a:p>
            <a:pPr indent="-368300" lvl="0" marL="457200" rtl="0" algn="l">
              <a:spcBef>
                <a:spcPts val="0"/>
              </a:spcBef>
              <a:spcAft>
                <a:spcPts val="0"/>
              </a:spcAft>
              <a:buClr>
                <a:srgbClr val="000000"/>
              </a:buClr>
              <a:buSzPts val="2200"/>
              <a:buChar char="-"/>
            </a:pPr>
            <a:r>
              <a:rPr b="0" lang="en-US" sz="2200"/>
              <a:t>Also check the base 64 decoder for the secret</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rPr lang="en-US" sz="2200" u="sng">
                <a:solidFill>
                  <a:schemeClr val="hlink"/>
                </a:solidFill>
                <a:hlinkClick r:id="rId3"/>
              </a:rPr>
              <a:t>https://github.com/abhikbanerjee/Kubernetes_Exercise_Files/blob/master/AWS_Application_Secrets.md</a:t>
            </a:r>
            <a:r>
              <a:rPr lang="en-US" sz="2200"/>
              <a:t>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63"/>
          <p:cNvSpPr txBox="1"/>
          <p:nvPr>
            <p:ph type="title"/>
          </p:nvPr>
        </p:nvSpPr>
        <p:spPr>
          <a:xfrm>
            <a:off x="492826" y="329048"/>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Configmap</a:t>
            </a:r>
            <a:endParaRPr b="1" i="0" sz="3600" u="none" cap="none" strike="noStrike">
              <a:solidFill>
                <a:srgbClr val="000000"/>
              </a:solidFill>
              <a:latin typeface="Calibri"/>
              <a:ea typeface="Calibri"/>
              <a:cs typeface="Calibri"/>
              <a:sym typeface="Calibri"/>
            </a:endParaRPr>
          </a:p>
        </p:txBody>
      </p:sp>
      <p:sp>
        <p:nvSpPr>
          <p:cNvPr id="1117" name="Google Shape;1117;p163"/>
          <p:cNvSpPr txBox="1"/>
          <p:nvPr>
            <p:ph idx="1" type="body"/>
          </p:nvPr>
        </p:nvSpPr>
        <p:spPr>
          <a:xfrm>
            <a:off x="492826" y="2503863"/>
            <a:ext cx="5697187" cy="268070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are commonly composed of:</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Command line arguments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Environment variables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Files in a volume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Config maps function similar to secrets, but values are stored as strings and are more readily readable.</a:t>
            </a:r>
            <a:endParaRPr b="1" i="0" sz="2200" u="none" cap="none" strike="noStrike">
              <a:solidFill>
                <a:schemeClr val="dk1"/>
              </a:solidFill>
              <a:latin typeface="Calibri"/>
              <a:ea typeface="Calibri"/>
              <a:cs typeface="Calibri"/>
              <a:sym typeface="Calibri"/>
            </a:endParaRPr>
          </a:p>
        </p:txBody>
      </p:sp>
      <p:sp>
        <p:nvSpPr>
          <p:cNvPr id="1118" name="Google Shape;1118;p163"/>
          <p:cNvSpPr txBox="1"/>
          <p:nvPr/>
        </p:nvSpPr>
        <p:spPr>
          <a:xfrm>
            <a:off x="475014" y="1113425"/>
            <a:ext cx="6535386" cy="11725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A set of key-value pairs that serve as configuration data for pods. They solve the problem of how to pass config data such as environment variables to pods. </a:t>
            </a:r>
            <a:endParaRPr b="0" i="0" sz="2200" u="none" cap="none" strike="noStrike">
              <a:solidFill>
                <a:srgbClr val="000000"/>
              </a:solidFill>
              <a:latin typeface="Arial"/>
              <a:ea typeface="Arial"/>
              <a:cs typeface="Arial"/>
              <a:sym typeface="Arial"/>
            </a:endParaRPr>
          </a:p>
        </p:txBody>
      </p:sp>
      <p:sp>
        <p:nvSpPr>
          <p:cNvPr id="1119" name="Google Shape;1119;p163"/>
          <p:cNvSpPr txBox="1"/>
          <p:nvPr/>
        </p:nvSpPr>
        <p:spPr>
          <a:xfrm>
            <a:off x="6448301" y="1460665"/>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120" name="Google Shape;1120;p163"/>
          <p:cNvPicPr preferRelativeResize="0"/>
          <p:nvPr/>
        </p:nvPicPr>
        <p:blipFill rotWithShape="1">
          <a:blip r:embed="rId3">
            <a:alphaModFix/>
          </a:blip>
          <a:srcRect b="0" l="0" r="0" t="0"/>
          <a:stretch/>
        </p:blipFill>
        <p:spPr>
          <a:xfrm>
            <a:off x="6885938" y="762000"/>
            <a:ext cx="2240249" cy="3048000"/>
          </a:xfrm>
          <a:prstGeom prst="rect">
            <a:avLst/>
          </a:prstGeom>
          <a:noFill/>
          <a:ln>
            <a:noFill/>
          </a:ln>
        </p:spPr>
      </p:pic>
      <p:pic>
        <p:nvPicPr>
          <p:cNvPr id="1121" name="Google Shape;1121;p163"/>
          <p:cNvPicPr preferRelativeResize="0"/>
          <p:nvPr/>
        </p:nvPicPr>
        <p:blipFill rotWithShape="1">
          <a:blip r:embed="rId4">
            <a:alphaModFix/>
          </a:blip>
          <a:srcRect b="0" l="0" r="0" t="0"/>
          <a:stretch/>
        </p:blipFill>
        <p:spPr>
          <a:xfrm>
            <a:off x="6269814" y="4343401"/>
            <a:ext cx="2842518" cy="148528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64"/>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8" name="Google Shape;1128;p164"/>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pic>
        <p:nvPicPr>
          <p:cNvPr descr="Screen Shot 2018-08-08 at 2.26.04 AM.png" id="1129" name="Google Shape;1129;p164"/>
          <p:cNvPicPr preferRelativeResize="0"/>
          <p:nvPr/>
        </p:nvPicPr>
        <p:blipFill rotWithShape="1">
          <a:blip r:embed="rId3">
            <a:alphaModFix/>
          </a:blip>
          <a:srcRect b="0" l="0" r="0" t="0"/>
          <a:stretch/>
        </p:blipFill>
        <p:spPr>
          <a:xfrm>
            <a:off x="457200" y="1571881"/>
            <a:ext cx="8515349" cy="376131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65"/>
          <p:cNvSpPr txBox="1"/>
          <p:nvPr/>
        </p:nvSpPr>
        <p:spPr>
          <a:xfrm>
            <a:off x="6448301" y="1460665"/>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6" name="Google Shape;1136;p165"/>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Config Map</a:t>
            </a:r>
            <a:endParaRPr b="1" i="0" sz="3600" u="none" cap="none" strike="noStrike">
              <a:solidFill>
                <a:schemeClr val="dk1"/>
              </a:solidFill>
              <a:latin typeface="Calibri"/>
              <a:ea typeface="Calibri"/>
              <a:cs typeface="Calibri"/>
              <a:sym typeface="Calibri"/>
            </a:endParaRPr>
          </a:p>
        </p:txBody>
      </p:sp>
      <p:sp>
        <p:nvSpPr>
          <p:cNvPr id="1137" name="Google Shape;1137;p165"/>
          <p:cNvSpPr/>
          <p:nvPr/>
        </p:nvSpPr>
        <p:spPr>
          <a:xfrm>
            <a:off x="819524" y="1975857"/>
            <a:ext cx="2139600" cy="2031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ConfigMap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labels: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key1: value1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key2: value2</a:t>
            </a:r>
            <a:endParaRPr b="0" i="0" sz="1400" u="none" cap="none" strike="noStrike">
              <a:solidFill>
                <a:srgbClr val="000000"/>
              </a:solidFill>
              <a:latin typeface="Arial"/>
              <a:ea typeface="Arial"/>
              <a:cs typeface="Arial"/>
              <a:sym typeface="Arial"/>
            </a:endParaRPr>
          </a:p>
        </p:txBody>
      </p:sp>
      <p:sp>
        <p:nvSpPr>
          <p:cNvPr id="1138" name="Google Shape;1138;p165"/>
          <p:cNvSpPr/>
          <p:nvPr/>
        </p:nvSpPr>
        <p:spPr>
          <a:xfrm>
            <a:off x="4061474" y="1462021"/>
            <a:ext cx="4572000" cy="3539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kind: Pod</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pod-with-cm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spec: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containers: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test-container</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image: k8s.gcr.io/busybox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command: [ "/bin/sh", "-c", "env"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env:</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SPECIAL_LEVEL_KEY</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valueFrom: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configMapKeyRef:</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test-cm</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key: key1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restartPolicy: Never</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166"/>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14 - Config Maps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45" name="Google Shape;1145;p166"/>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640"/>
              </a:spcBef>
              <a:spcAft>
                <a:spcPts val="0"/>
              </a:spcAft>
              <a:buClr>
                <a:srgbClr val="000000"/>
              </a:buClr>
              <a:buSzPts val="2200"/>
              <a:buChar char="-"/>
            </a:pPr>
            <a:r>
              <a:rPr b="0" lang="en-US" sz="2200"/>
              <a:t>Create a deployment which uses hard coded value for log-level</a:t>
            </a:r>
            <a:endParaRPr b="0" sz="2200"/>
          </a:p>
          <a:p>
            <a:pPr indent="-368300" lvl="0" marL="457200" rtl="0" algn="l">
              <a:spcBef>
                <a:spcPts val="0"/>
              </a:spcBef>
              <a:spcAft>
                <a:spcPts val="0"/>
              </a:spcAft>
              <a:buClr>
                <a:srgbClr val="000000"/>
              </a:buClr>
              <a:buSzPts val="2200"/>
              <a:buChar char="-"/>
            </a:pPr>
            <a:r>
              <a:rPr b="0" lang="en-US" sz="2200"/>
              <a:t>Create a Config Map</a:t>
            </a:r>
            <a:endParaRPr b="0" sz="2200"/>
          </a:p>
          <a:p>
            <a:pPr indent="-368300" lvl="0" marL="457200" rtl="0" algn="l">
              <a:spcBef>
                <a:spcPts val="0"/>
              </a:spcBef>
              <a:spcAft>
                <a:spcPts val="0"/>
              </a:spcAft>
              <a:buClr>
                <a:srgbClr val="000000"/>
              </a:buClr>
              <a:buSzPts val="2200"/>
              <a:buChar char="-"/>
            </a:pPr>
            <a:r>
              <a:rPr b="0" lang="en-US" sz="2200"/>
              <a:t>Use the Config map inside a deployment</a:t>
            </a:r>
            <a:endParaRPr b="0" sz="2200"/>
          </a:p>
          <a:p>
            <a:pPr indent="0" lvl="0" marL="0" rtl="0" algn="l">
              <a:spcBef>
                <a:spcPts val="640"/>
              </a:spcBef>
              <a:spcAft>
                <a:spcPts val="0"/>
              </a:spcAft>
              <a:buNone/>
            </a:pPr>
            <a:r>
              <a:t/>
            </a:r>
            <a:endParaRPr b="0" sz="2200"/>
          </a:p>
          <a:p>
            <a:pPr indent="0" lvl="0" marL="0" rtl="0" algn="l">
              <a:spcBef>
                <a:spcPts val="640"/>
              </a:spcBef>
              <a:spcAft>
                <a:spcPts val="0"/>
              </a:spcAft>
              <a:buNone/>
            </a:pPr>
            <a:r>
              <a:rPr b="0" lang="en-US" sz="2200"/>
              <a:t>   </a:t>
            </a:r>
            <a:r>
              <a:rPr b="0" lang="en-US" sz="2200" u="sng">
                <a:solidFill>
                  <a:schemeClr val="hlink"/>
                </a:solidFill>
                <a:hlinkClick r:id="rId3"/>
              </a:rPr>
              <a:t>https://github.com/abhikbanerjee/Kubernetes_Exercise_Files/blob/master/AWS_configmap.md</a:t>
            </a:r>
            <a:r>
              <a:rPr b="0" lang="en-US" sz="2200"/>
              <a:t>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
        <p:nvSpPr>
          <p:cNvPr id="1146" name="Google Shape;1146;p166"/>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67"/>
          <p:cNvSpPr txBox="1"/>
          <p:nvPr>
            <p:ph type="title"/>
          </p:nvPr>
        </p:nvSpPr>
        <p:spPr>
          <a:xfrm>
            <a:off x="628650" y="-168271"/>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Dashboard</a:t>
            </a:r>
            <a:endParaRPr b="1" i="0" sz="3600" u="none" cap="none" strike="noStrike">
              <a:solidFill>
                <a:srgbClr val="000000"/>
              </a:solidFill>
              <a:latin typeface="Calibri"/>
              <a:ea typeface="Calibri"/>
              <a:cs typeface="Calibri"/>
              <a:sym typeface="Calibri"/>
            </a:endParaRPr>
          </a:p>
        </p:txBody>
      </p:sp>
      <p:sp>
        <p:nvSpPr>
          <p:cNvPr id="1152" name="Google Shape;1152;p167"/>
          <p:cNvSpPr txBox="1"/>
          <p:nvPr>
            <p:ph idx="1" type="body"/>
          </p:nvPr>
        </p:nvSpPr>
        <p:spPr>
          <a:xfrm>
            <a:off x="628650" y="783175"/>
            <a:ext cx="7886700" cy="5418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1800"/>
              <a:t>Kubernetes Dashboard - </a:t>
            </a:r>
            <a:r>
              <a:rPr b="0" lang="en-US" sz="1800"/>
              <a:t>default add on provided by kubernetes</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a:t>Easy to check deployments, edit deployments, scale deployments, and check cpu, memory usages</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t/>
            </a:r>
            <a:endParaRPr b="0" sz="1800"/>
          </a:p>
          <a:p>
            <a:pPr indent="0" lvl="0" marL="0" marR="0" rtl="0" algn="l">
              <a:lnSpc>
                <a:spcPct val="90000"/>
              </a:lnSpc>
              <a:spcBef>
                <a:spcPts val="640"/>
              </a:spcBef>
              <a:spcAft>
                <a:spcPts val="0"/>
              </a:spcAft>
              <a:buClr>
                <a:schemeClr val="accent3"/>
              </a:buClr>
              <a:buSzPts val="1620"/>
              <a:buFont typeface="Noto Sans Symbols"/>
              <a:buNone/>
            </a:pPr>
            <a:r>
              <a:rPr b="0" lang="en-US" sz="1800" u="sng">
                <a:solidFill>
                  <a:schemeClr val="hlink"/>
                </a:solidFill>
                <a:hlinkClick r:id="rId3"/>
              </a:rPr>
              <a:t>https://github.com/abhikbanerjee/Kubernetes_Exercise_Files/blob/master/AWS_setup_files/Kubernetes_Setup_AWS.md</a:t>
            </a:r>
            <a:r>
              <a:rPr b="0" lang="en-US" sz="1800"/>
              <a:t> </a:t>
            </a:r>
            <a:endParaRPr b="0" sz="1800"/>
          </a:p>
        </p:txBody>
      </p:sp>
      <p:pic>
        <p:nvPicPr>
          <p:cNvPr id="1153" name="Google Shape;1153;p167"/>
          <p:cNvPicPr preferRelativeResize="0"/>
          <p:nvPr/>
        </p:nvPicPr>
        <p:blipFill>
          <a:blip r:embed="rId4">
            <a:alphaModFix/>
          </a:blip>
          <a:stretch>
            <a:fillRect/>
          </a:stretch>
        </p:blipFill>
        <p:spPr>
          <a:xfrm>
            <a:off x="2440525" y="1796372"/>
            <a:ext cx="5513925" cy="349815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68"/>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CAdvisor, Heapster, Prometheus</a:t>
            </a:r>
            <a:endParaRPr b="1" i="0" sz="3600" u="none" cap="none" strike="noStrike">
              <a:solidFill>
                <a:srgbClr val="000000"/>
              </a:solidFill>
              <a:latin typeface="Calibri"/>
              <a:ea typeface="Calibri"/>
              <a:cs typeface="Calibri"/>
              <a:sym typeface="Calibri"/>
            </a:endParaRPr>
          </a:p>
        </p:txBody>
      </p:sp>
      <p:pic>
        <p:nvPicPr>
          <p:cNvPr id="1159" name="Google Shape;1159;p168"/>
          <p:cNvPicPr preferRelativeResize="0"/>
          <p:nvPr/>
        </p:nvPicPr>
        <p:blipFill>
          <a:blip r:embed="rId3">
            <a:alphaModFix/>
          </a:blip>
          <a:stretch>
            <a:fillRect/>
          </a:stretch>
        </p:blipFill>
        <p:spPr>
          <a:xfrm>
            <a:off x="381000" y="1635825"/>
            <a:ext cx="8303678" cy="4096399"/>
          </a:xfrm>
          <a:prstGeom prst="rect">
            <a:avLst/>
          </a:prstGeom>
          <a:noFill/>
          <a:ln>
            <a:noFill/>
          </a:ln>
        </p:spPr>
      </p:pic>
      <p:sp>
        <p:nvSpPr>
          <p:cNvPr id="1160" name="Google Shape;1160;p16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169"/>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b="1" i="0" lang="en-US" sz="3600" u="none" cap="none" strike="noStrike">
                <a:solidFill>
                  <a:srgbClr val="000000"/>
                </a:solidFill>
                <a:latin typeface="Calibri"/>
                <a:ea typeface="Calibri"/>
                <a:cs typeface="Calibri"/>
                <a:sym typeface="Calibri"/>
              </a:rPr>
              <a:t>Prometheus</a:t>
            </a:r>
            <a:endParaRPr b="1" i="0" sz="3600" u="none" cap="none" strike="noStrike">
              <a:solidFill>
                <a:srgbClr val="000000"/>
              </a:solidFill>
              <a:latin typeface="Calibri"/>
              <a:ea typeface="Calibri"/>
              <a:cs typeface="Calibri"/>
              <a:sym typeface="Calibri"/>
            </a:endParaRPr>
          </a:p>
        </p:txBody>
      </p:sp>
      <p:sp>
        <p:nvSpPr>
          <p:cNvPr id="1166" name="Google Shape;1166;p169"/>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i="0" lang="en-US" sz="2200" u="none" cap="none" strike="noStrike">
                <a:solidFill>
                  <a:schemeClr val="dk1"/>
                </a:solidFill>
              </a:rPr>
              <a:t>Prometheus</a:t>
            </a:r>
            <a:r>
              <a:rPr b="0" i="0" lang="en-US" sz="2200" u="none" cap="none" strike="noStrike">
                <a:solidFill>
                  <a:schemeClr val="dk1"/>
                </a:solidFill>
                <a:latin typeface="Calibri"/>
                <a:ea typeface="Calibri"/>
                <a:cs typeface="Calibri"/>
                <a:sym typeface="Calibri"/>
              </a:rPr>
              <a:t> is an open source time series monitoring and alerting toolkit (originally written by SoundCloud). It is sponsored by the Cloud Native Computing Foundation and was the second project to be adopted after Kubernetes.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Dimensional Data</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Powerful Queries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Visualization Tools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Efficient Storage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Alerting System</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297" name="Google Shape;297;p53"/>
          <p:cNvSpPr txBox="1"/>
          <p:nvPr>
            <p:ph idx="1" type="body"/>
          </p:nvPr>
        </p:nvSpPr>
        <p:spPr>
          <a:xfrm>
            <a:off x="457200" y="1477962"/>
            <a:ext cx="358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298" name="Google Shape;298;p53"/>
          <p:cNvPicPr preferRelativeResize="0"/>
          <p:nvPr/>
        </p:nvPicPr>
        <p:blipFill rotWithShape="1">
          <a:blip r:embed="rId3">
            <a:alphaModFix/>
          </a:blip>
          <a:srcRect b="0" l="0" r="0" t="0"/>
          <a:stretch/>
        </p:blipFill>
        <p:spPr>
          <a:xfrm>
            <a:off x="4582582" y="1494895"/>
            <a:ext cx="4104216" cy="307816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170"/>
          <p:cNvSpPr txBox="1"/>
          <p:nvPr>
            <p:ph type="title"/>
          </p:nvPr>
        </p:nvSpPr>
        <p:spPr>
          <a:xfrm>
            <a:off x="4762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Tools : </a:t>
            </a:r>
            <a:r>
              <a:rPr lang="en-US">
                <a:solidFill>
                  <a:srgbClr val="000000"/>
                </a:solidFill>
              </a:rPr>
              <a:t>Grafana</a:t>
            </a:r>
            <a:endParaRPr b="1" i="0" sz="3600" u="none" cap="none" strike="noStrike">
              <a:solidFill>
                <a:srgbClr val="000000"/>
              </a:solidFill>
              <a:latin typeface="Calibri"/>
              <a:ea typeface="Calibri"/>
              <a:cs typeface="Calibri"/>
              <a:sym typeface="Calibri"/>
            </a:endParaRPr>
          </a:p>
        </p:txBody>
      </p:sp>
      <p:sp>
        <p:nvSpPr>
          <p:cNvPr id="1172" name="Google Shape;1172;p170"/>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2200"/>
              <a:t>Grafana</a:t>
            </a:r>
            <a:r>
              <a:rPr b="0" i="0" lang="en-US" sz="2200" u="none" cap="none" strike="noStrike">
                <a:solidFill>
                  <a:schemeClr val="dk1"/>
                </a:solidFill>
                <a:latin typeface="Calibri"/>
                <a:ea typeface="Calibri"/>
                <a:cs typeface="Calibri"/>
                <a:sym typeface="Calibri"/>
              </a:rPr>
              <a:t> </a:t>
            </a:r>
            <a:r>
              <a:rPr b="0" lang="en-US" sz="2200"/>
              <a:t>uses Prometheus, CAdvisor and Heapster and applies better visualization</a:t>
            </a:r>
            <a:endParaRPr b="1" i="0" sz="1800" u="none" cap="none" strike="noStrike">
              <a:solidFill>
                <a:schemeClr val="dk1"/>
              </a:solidFill>
              <a:latin typeface="Calibri"/>
              <a:ea typeface="Calibri"/>
              <a:cs typeface="Calibri"/>
              <a:sym typeface="Calibri"/>
            </a:endParaRPr>
          </a:p>
        </p:txBody>
      </p:sp>
      <p:pic>
        <p:nvPicPr>
          <p:cNvPr id="1173" name="Google Shape;1173;p170"/>
          <p:cNvPicPr preferRelativeResize="0"/>
          <p:nvPr/>
        </p:nvPicPr>
        <p:blipFill>
          <a:blip r:embed="rId3">
            <a:alphaModFix/>
          </a:blip>
          <a:stretch>
            <a:fillRect/>
          </a:stretch>
        </p:blipFill>
        <p:spPr>
          <a:xfrm>
            <a:off x="533400" y="2122076"/>
            <a:ext cx="7641176" cy="3822901"/>
          </a:xfrm>
          <a:prstGeom prst="rect">
            <a:avLst/>
          </a:prstGeom>
          <a:noFill/>
          <a:ln>
            <a:noFill/>
          </a:ln>
        </p:spPr>
      </p:pic>
      <p:sp>
        <p:nvSpPr>
          <p:cNvPr id="1174" name="Google Shape;1174;p170"/>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71"/>
          <p:cNvSpPr txBox="1"/>
          <p:nvPr>
            <p:ph type="title"/>
          </p:nvPr>
        </p:nvSpPr>
        <p:spPr>
          <a:xfrm>
            <a:off x="552450" y="47425"/>
            <a:ext cx="7886700" cy="998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t/>
            </a:r>
            <a:endParaRPr>
              <a:solidFill>
                <a:schemeClr val="dk1"/>
              </a:solidFill>
            </a:endParaRPr>
          </a:p>
          <a:p>
            <a:pPr indent="0" lvl="0" marL="0" rtl="0" algn="ctr">
              <a:spcBef>
                <a:spcPts val="0"/>
              </a:spcBef>
              <a:spcAft>
                <a:spcPts val="0"/>
              </a:spcAft>
              <a:buClr>
                <a:srgbClr val="E36C09"/>
              </a:buClr>
              <a:buSzPts val="3600"/>
              <a:buFont typeface="Calibri"/>
              <a:buNone/>
            </a:pPr>
            <a:r>
              <a:rPr lang="en-US">
                <a:solidFill>
                  <a:schemeClr val="dk1"/>
                </a:solidFill>
              </a:rPr>
              <a:t>Exercise 15 - Prometheus</a:t>
            </a:r>
            <a:br>
              <a:rPr lang="en-US">
                <a:solidFill>
                  <a:srgbClr val="E36C09"/>
                </a:solidFill>
              </a:rPr>
            </a:br>
            <a:endParaRPr/>
          </a:p>
          <a:p>
            <a:pPr indent="0" lvl="0" marL="0" marR="0" rtl="0" algn="ctr">
              <a:lnSpc>
                <a:spcPct val="90000"/>
              </a:lnSpc>
              <a:spcBef>
                <a:spcPts val="0"/>
              </a:spcBef>
              <a:spcAft>
                <a:spcPts val="0"/>
              </a:spcAft>
              <a:buClr>
                <a:srgbClr val="E36C09"/>
              </a:buClr>
              <a:buSzPts val="3600"/>
              <a:buFont typeface="Calibri"/>
              <a:buNone/>
            </a:pPr>
            <a:r>
              <a:t/>
            </a:r>
            <a:endParaRPr>
              <a:solidFill>
                <a:srgbClr val="E36C09"/>
              </a:solidFill>
            </a:endParaRPr>
          </a:p>
        </p:txBody>
      </p:sp>
      <p:sp>
        <p:nvSpPr>
          <p:cNvPr id="1181" name="Google Shape;1181;p171"/>
          <p:cNvSpPr txBox="1"/>
          <p:nvPr>
            <p:ph idx="1" type="body"/>
          </p:nvPr>
        </p:nvSpPr>
        <p:spPr>
          <a:xfrm>
            <a:off x="628650" y="1102500"/>
            <a:ext cx="7886700" cy="4653000"/>
          </a:xfrm>
          <a:prstGeom prst="rect">
            <a:avLst/>
          </a:prstGeom>
          <a:noFill/>
          <a:ln>
            <a:noFill/>
          </a:ln>
        </p:spPr>
        <p:txBody>
          <a:bodyPr anchorCtr="0" anchor="t" bIns="45700" lIns="91425" spcFirstLastPara="1" rIns="91425" wrap="square" tIns="45700">
            <a:noAutofit/>
          </a:bodyPr>
          <a:lstStyle/>
          <a:p>
            <a:pPr indent="-368300" lvl="0" marL="914400" rtl="0" algn="l">
              <a:spcBef>
                <a:spcPts val="0"/>
              </a:spcBef>
              <a:spcAft>
                <a:spcPts val="0"/>
              </a:spcAft>
              <a:buClr>
                <a:srgbClr val="000000"/>
              </a:buClr>
              <a:buSzPts val="2200"/>
              <a:buFont typeface="Calibri"/>
              <a:buChar char="-"/>
            </a:pPr>
            <a:r>
              <a:rPr b="0" lang="en-US" sz="2200"/>
              <a:t>Stand up Prometheus</a:t>
            </a:r>
            <a:endParaRPr b="0" sz="2200"/>
          </a:p>
          <a:p>
            <a:pPr indent="-368300" lvl="0" marL="914400" rtl="0" algn="l">
              <a:spcBef>
                <a:spcPts val="560"/>
              </a:spcBef>
              <a:spcAft>
                <a:spcPts val="0"/>
              </a:spcAft>
              <a:buClr>
                <a:srgbClr val="000000"/>
              </a:buClr>
              <a:buSzPts val="2200"/>
              <a:buFont typeface="Calibri"/>
              <a:buChar char="-"/>
            </a:pPr>
            <a:r>
              <a:rPr b="0" lang="en-US" sz="2200"/>
              <a:t>Gather and monitor metrics</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914400" rtl="0" algn="l">
              <a:spcBef>
                <a:spcPts val="640"/>
              </a:spcBef>
              <a:spcAft>
                <a:spcPts val="0"/>
              </a:spcAft>
              <a:buNone/>
            </a:pPr>
            <a:r>
              <a:rPr b="0" lang="en-US" sz="2200" u="sng">
                <a:solidFill>
                  <a:schemeClr val="hlink"/>
                </a:solidFill>
                <a:hlinkClick r:id="rId3"/>
              </a:rPr>
              <a:t>https://github.com/abhikbanerjee/Kubernetes_Exercise_Files/blob/master/AWS_Configure_Prometheus.md</a:t>
            </a:r>
            <a:r>
              <a:rPr b="0" lang="en-US" sz="2200"/>
              <a:t> </a:t>
            </a:r>
            <a:endParaRPr b="0" sz="2200"/>
          </a:p>
          <a:p>
            <a:pPr indent="0" lvl="0" marL="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t/>
            </a:r>
            <a:endParaRPr b="0" sz="22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72"/>
          <p:cNvSpPr txBox="1"/>
          <p:nvPr>
            <p:ph idx="1" type="body"/>
          </p:nvPr>
        </p:nvSpPr>
        <p:spPr>
          <a:xfrm>
            <a:off x="373575" y="1102500"/>
            <a:ext cx="7936500" cy="2326500"/>
          </a:xfrm>
          <a:prstGeom prst="rect">
            <a:avLst/>
          </a:prstGeom>
          <a:noFill/>
          <a:ln>
            <a:noFill/>
          </a:ln>
        </p:spPr>
        <p:txBody>
          <a:bodyPr anchorCtr="0" anchor="t" bIns="45700" lIns="91425" spcFirstLastPara="1" rIns="91425" wrap="square" tIns="45700">
            <a:noAutofit/>
          </a:bodyPr>
          <a:lstStyle/>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t/>
            </a:r>
            <a:endParaRPr b="0" sz="1100">
              <a:solidFill>
                <a:srgbClr val="383838"/>
              </a:solidFill>
            </a:endParaRPr>
          </a:p>
          <a:p>
            <a:pPr indent="0" lvl="0" marL="0" rtl="0" algn="l">
              <a:lnSpc>
                <a:spcPct val="157143"/>
              </a:lnSpc>
              <a:spcBef>
                <a:spcPts val="0"/>
              </a:spcBef>
              <a:spcAft>
                <a:spcPts val="0"/>
              </a:spcAft>
              <a:buClr>
                <a:schemeClr val="dk1"/>
              </a:buClr>
              <a:buSzPts val="1100"/>
              <a:buFont typeface="Arial"/>
              <a:buNone/>
            </a:pPr>
            <a:r>
              <a:rPr b="0" lang="en-US" sz="1100">
                <a:solidFill>
                  <a:srgbClr val="383838"/>
                </a:solidFill>
              </a:rPr>
              <a:t>Ref:- https://kubernetes.io/docs/concepts/overview/object-management-kubectl/declarative-config/</a:t>
            </a:r>
            <a:endParaRPr/>
          </a:p>
        </p:txBody>
      </p:sp>
      <p:sp>
        <p:nvSpPr>
          <p:cNvPr id="1187" name="Google Shape;1187;p172"/>
          <p:cNvSpPr txBox="1"/>
          <p:nvPr>
            <p:ph type="title"/>
          </p:nvPr>
        </p:nvSpPr>
        <p:spPr>
          <a:xfrm>
            <a:off x="589400" y="5117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a:t>
            </a:r>
            <a:r>
              <a:rPr b="1" i="0" lang="en-US" sz="3600" u="none" cap="none" strike="noStrike">
                <a:solidFill>
                  <a:srgbClr val="000000"/>
                </a:solidFill>
                <a:latin typeface="Calibri"/>
                <a:ea typeface="Calibri"/>
                <a:cs typeface="Calibri"/>
                <a:sym typeface="Calibri"/>
              </a:rPr>
              <a:t>Security</a:t>
            </a:r>
            <a:endParaRPr b="1" i="0" sz="3600" u="none" cap="none" strike="noStrike">
              <a:solidFill>
                <a:srgbClr val="000000"/>
              </a:solidFill>
              <a:latin typeface="Calibri"/>
              <a:ea typeface="Calibri"/>
              <a:cs typeface="Calibri"/>
              <a:sym typeface="Calibri"/>
            </a:endParaRPr>
          </a:p>
        </p:txBody>
      </p:sp>
      <p:pic>
        <p:nvPicPr>
          <p:cNvPr id="1188" name="Google Shape;1188;p172"/>
          <p:cNvPicPr preferRelativeResize="0"/>
          <p:nvPr/>
        </p:nvPicPr>
        <p:blipFill>
          <a:blip r:embed="rId3">
            <a:alphaModFix/>
          </a:blip>
          <a:stretch>
            <a:fillRect/>
          </a:stretch>
        </p:blipFill>
        <p:spPr>
          <a:xfrm>
            <a:off x="510951" y="1293075"/>
            <a:ext cx="8417024" cy="41026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173"/>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Authentication Example</a:t>
            </a:r>
            <a:endParaRPr b="1" i="0" sz="3600" u="none" cap="none" strike="noStrike">
              <a:solidFill>
                <a:srgbClr val="000000"/>
              </a:solidFill>
              <a:latin typeface="Calibri"/>
              <a:ea typeface="Calibri"/>
              <a:cs typeface="Calibri"/>
              <a:sym typeface="Calibri"/>
            </a:endParaRPr>
          </a:p>
        </p:txBody>
      </p:sp>
      <p:pic>
        <p:nvPicPr>
          <p:cNvPr id="1194" name="Google Shape;1194;p173"/>
          <p:cNvPicPr preferRelativeResize="0"/>
          <p:nvPr/>
        </p:nvPicPr>
        <p:blipFill>
          <a:blip r:embed="rId3">
            <a:alphaModFix/>
          </a:blip>
          <a:stretch>
            <a:fillRect/>
          </a:stretch>
        </p:blipFill>
        <p:spPr>
          <a:xfrm>
            <a:off x="228600" y="1517022"/>
            <a:ext cx="8362948" cy="3891254"/>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174"/>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Authorization</a:t>
            </a:r>
            <a:r>
              <a:rPr lang="en-US">
                <a:solidFill>
                  <a:srgbClr val="000000"/>
                </a:solidFill>
              </a:rPr>
              <a:t> Example</a:t>
            </a:r>
            <a:endParaRPr b="1" i="0" sz="3600" u="none" cap="none" strike="noStrike">
              <a:solidFill>
                <a:srgbClr val="000000"/>
              </a:solidFill>
              <a:latin typeface="Calibri"/>
              <a:ea typeface="Calibri"/>
              <a:cs typeface="Calibri"/>
              <a:sym typeface="Calibri"/>
            </a:endParaRPr>
          </a:p>
        </p:txBody>
      </p:sp>
      <p:pic>
        <p:nvPicPr>
          <p:cNvPr id="1200" name="Google Shape;1200;p174"/>
          <p:cNvPicPr preferRelativeResize="0"/>
          <p:nvPr/>
        </p:nvPicPr>
        <p:blipFill>
          <a:blip r:embed="rId3">
            <a:alphaModFix/>
          </a:blip>
          <a:stretch>
            <a:fillRect/>
          </a:stretch>
        </p:blipFill>
        <p:spPr>
          <a:xfrm>
            <a:off x="152400" y="1676424"/>
            <a:ext cx="8839198" cy="314957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75"/>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Admission Control</a:t>
            </a:r>
            <a:r>
              <a:rPr lang="en-US">
                <a:solidFill>
                  <a:srgbClr val="000000"/>
                </a:solidFill>
              </a:rPr>
              <a:t> Example</a:t>
            </a:r>
            <a:endParaRPr b="1" i="0" sz="3600" u="none" cap="none" strike="noStrike">
              <a:solidFill>
                <a:srgbClr val="000000"/>
              </a:solidFill>
              <a:latin typeface="Calibri"/>
              <a:ea typeface="Calibri"/>
              <a:cs typeface="Calibri"/>
              <a:sym typeface="Calibri"/>
            </a:endParaRPr>
          </a:p>
        </p:txBody>
      </p:sp>
      <p:sp>
        <p:nvSpPr>
          <p:cNvPr id="1206" name="Google Shape;1206;p175"/>
          <p:cNvSpPr txBox="1"/>
          <p:nvPr>
            <p:ph idx="1" type="body"/>
          </p:nvPr>
        </p:nvSpPr>
        <p:spPr>
          <a:xfrm>
            <a:off x="628650" y="846675"/>
            <a:ext cx="7886700" cy="4908900"/>
          </a:xfrm>
          <a:prstGeom prst="rect">
            <a:avLst/>
          </a:prstGeom>
          <a:noFill/>
          <a:ln>
            <a:noFill/>
          </a:ln>
        </p:spPr>
        <p:txBody>
          <a:bodyPr anchorCtr="0" anchor="t" bIns="45700" lIns="91425" spcFirstLastPara="1" rIns="91425" wrap="square" tIns="45700">
            <a:noAutofit/>
          </a:bodyPr>
          <a:lstStyle/>
          <a:p>
            <a:pPr indent="-368300" lvl="0" marL="457200" rtl="0" algn="l">
              <a:spcBef>
                <a:spcPts val="560"/>
              </a:spcBef>
              <a:spcAft>
                <a:spcPts val="0"/>
              </a:spcAft>
              <a:buClr>
                <a:srgbClr val="000000"/>
              </a:buClr>
              <a:buSzPts val="2200"/>
              <a:buChar char="-"/>
            </a:pPr>
            <a:r>
              <a:rPr b="0" lang="en-US" sz="2200">
                <a:highlight>
                  <a:srgbClr val="FFFFFF"/>
                </a:highlight>
              </a:rPr>
              <a:t>An admission controller is a piece of code that intercepts requests to the Kubernetes API server prior to persistence of the object, but after the request is authenticated and authorized. </a:t>
            </a:r>
            <a:endParaRPr b="0" sz="2200">
              <a:highlight>
                <a:srgbClr val="FFFFFF"/>
              </a:highlight>
            </a:endParaRPr>
          </a:p>
          <a:p>
            <a:pPr indent="-368300" lvl="0" marL="457200" rtl="0" algn="l">
              <a:spcBef>
                <a:spcPts val="0"/>
              </a:spcBef>
              <a:spcAft>
                <a:spcPts val="0"/>
              </a:spcAft>
              <a:buClr>
                <a:srgbClr val="000000"/>
              </a:buClr>
              <a:buSzPts val="2200"/>
              <a:buChar char="-"/>
            </a:pPr>
            <a:r>
              <a:rPr b="0" lang="en-US" sz="2200">
                <a:highlight>
                  <a:srgbClr val="FFFFFF"/>
                </a:highlight>
              </a:rPr>
              <a:t>may only be configured by the cluster administrator.</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Many advanced features in Kubernetes require an admission controller to be enabled in order to properly support the feature</a:t>
            </a:r>
            <a:endParaRPr b="0" sz="2200">
              <a:highlight>
                <a:srgbClr val="FFFFFF"/>
              </a:highlight>
            </a:endParaRPr>
          </a:p>
          <a:p>
            <a:pPr indent="-368300" lvl="0" marL="457200" rtl="0" algn="l">
              <a:spcBef>
                <a:spcPts val="0"/>
              </a:spcBef>
              <a:spcAft>
                <a:spcPts val="0"/>
              </a:spcAft>
              <a:buClr>
                <a:srgbClr val="000000"/>
              </a:buClr>
              <a:buSzPts val="2200"/>
              <a:buFont typeface="Calibri"/>
              <a:buChar char="-"/>
            </a:pPr>
            <a:r>
              <a:rPr b="0" lang="en-US" sz="2200">
                <a:highlight>
                  <a:srgbClr val="FFFFFF"/>
                </a:highlight>
              </a:rPr>
              <a:t>Admission controllers may be “validating”, “mutating”, or both. Mutating controllers may modify the objects they admit; validating controllers may not.</a:t>
            </a:r>
            <a:endParaRPr b="0" sz="2200">
              <a:highlight>
                <a:srgbClr val="FFFFFF"/>
              </a:highlight>
            </a:endParaRPr>
          </a:p>
          <a:p>
            <a:pPr indent="0" lvl="0" marL="914400" rtl="0" algn="l">
              <a:spcBef>
                <a:spcPts val="640"/>
              </a:spcBef>
              <a:spcAft>
                <a:spcPts val="0"/>
              </a:spcAft>
              <a:buNone/>
            </a:pPr>
            <a:r>
              <a:t/>
            </a:r>
            <a:endParaRPr b="0" sz="2200"/>
          </a:p>
          <a:p>
            <a:pPr indent="0" lvl="0" marL="914400" rtl="0" algn="l">
              <a:spcBef>
                <a:spcPts val="640"/>
              </a:spcBef>
              <a:spcAft>
                <a:spcPts val="0"/>
              </a:spcAft>
              <a:buNone/>
            </a:pPr>
            <a:r>
              <a:t/>
            </a:r>
            <a:endParaRPr b="0" sz="2200"/>
          </a:p>
          <a:p>
            <a:pPr indent="0" lvl="0" marL="0" rtl="0" algn="l">
              <a:spcBef>
                <a:spcPts val="640"/>
              </a:spcBef>
              <a:spcAft>
                <a:spcPts val="0"/>
              </a:spcAft>
              <a:buNone/>
            </a:pPr>
            <a:r>
              <a:rPr lang="en-US" sz="1100"/>
              <a:t>Ref:- </a:t>
            </a:r>
            <a:r>
              <a:rPr lang="en-US" sz="1100" u="sng">
                <a:solidFill>
                  <a:schemeClr val="hlink"/>
                </a:solidFill>
                <a:hlinkClick r:id="rId3"/>
              </a:rPr>
              <a:t>https://kubernetes.io/docs/reference/access-authn-authz/admission-controllers/#what-does-each-admission-controller-do</a:t>
            </a:r>
            <a:r>
              <a:rPr lang="en-US" sz="1100"/>
              <a:t> </a:t>
            </a:r>
            <a:endParaRPr sz="1100"/>
          </a:p>
          <a:p>
            <a:pPr indent="0" lvl="0" marL="0" marR="0" rtl="0" algn="l">
              <a:lnSpc>
                <a:spcPct val="90000"/>
              </a:lnSpc>
              <a:spcBef>
                <a:spcPts val="0"/>
              </a:spcBef>
              <a:spcAft>
                <a:spcPts val="0"/>
              </a:spcAft>
              <a:buClr>
                <a:schemeClr val="accent3"/>
              </a:buClr>
              <a:buSzPts val="2880"/>
              <a:buFont typeface="Noto Sans Symbols"/>
              <a:buNone/>
            </a:pPr>
            <a:r>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2200" u="none" cap="none" strike="noStrike">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76"/>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Networking</a:t>
            </a:r>
            <a:endParaRPr b="1" i="0" sz="3600" u="none" cap="none" strike="noStrike">
              <a:solidFill>
                <a:srgbClr val="000000"/>
              </a:solidFill>
              <a:latin typeface="Calibri"/>
              <a:ea typeface="Calibri"/>
              <a:cs typeface="Calibri"/>
              <a:sym typeface="Calibri"/>
            </a:endParaRPr>
          </a:p>
        </p:txBody>
      </p:sp>
      <p:sp>
        <p:nvSpPr>
          <p:cNvPr id="1213" name="Google Shape;1213;p176"/>
          <p:cNvSpPr txBox="1"/>
          <p:nvPr>
            <p:ph idx="1" type="body"/>
          </p:nvPr>
        </p:nvSpPr>
        <p:spPr>
          <a:xfrm>
            <a:off x="457200" y="990600"/>
            <a:ext cx="5181600" cy="5041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Kubernetes assumes that pods can communicate with other pods, regardless of host</a:t>
            </a:r>
            <a:endParaRPr b="1" i="0" sz="2200" u="none" cap="none" strike="noStrike">
              <a:solidFill>
                <a:schemeClr val="dk1"/>
              </a:solidFill>
              <a:latin typeface="Calibri"/>
              <a:ea typeface="Calibri"/>
              <a:cs typeface="Calibri"/>
              <a:sym typeface="Calibri"/>
            </a:endParaRPr>
          </a:p>
          <a:p>
            <a:pPr indent="-455168" lvl="0" marL="457200" marR="0" rtl="0" algn="l">
              <a:lnSpc>
                <a:spcPct val="70000"/>
              </a:lnSpc>
              <a:spcBef>
                <a:spcPts val="496"/>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requires</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containers to communicate with other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 nodes can communicate with all containers without NAT</a:t>
            </a:r>
            <a:endParaRPr b="1" i="0" sz="2200" u="none" cap="none" strike="noStrike">
              <a:solidFill>
                <a:schemeClr val="dk1"/>
              </a:solidFill>
              <a:latin typeface="Calibri"/>
              <a:ea typeface="Calibri"/>
              <a:cs typeface="Calibri"/>
              <a:sym typeface="Calibri"/>
            </a:endParaRPr>
          </a:p>
          <a:p>
            <a:pPr indent="-472884" lvl="1" marL="914400" marR="0" rtl="0" algn="l">
              <a:lnSpc>
                <a:spcPct val="70000"/>
              </a:lnSpc>
              <a:spcBef>
                <a:spcPts val="43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IP that container sees itself as is the same as others see it</a:t>
            </a:r>
            <a:endParaRPr b="1" i="0" sz="2200" u="none" cap="none" strike="noStrike">
              <a:solidFill>
                <a:schemeClr val="dk1"/>
              </a:solidFill>
              <a:latin typeface="Calibri"/>
              <a:ea typeface="Calibri"/>
              <a:cs typeface="Calibri"/>
              <a:sym typeface="Calibri"/>
            </a:endParaRPr>
          </a:p>
          <a:p>
            <a:pPr indent="0" lvl="0" marL="0" marR="0" rtl="0" algn="l">
              <a:lnSpc>
                <a:spcPct val="70000"/>
              </a:lnSpc>
              <a:spcBef>
                <a:spcPts val="496"/>
              </a:spcBef>
              <a:spcAft>
                <a:spcPts val="0"/>
              </a:spcAft>
              <a:buClr>
                <a:schemeClr val="accent3"/>
              </a:buClr>
              <a:buSzPts val="2232"/>
              <a:buFont typeface="Noto Sans Symbols"/>
              <a:buNone/>
            </a:pPr>
            <a:r>
              <a:rPr b="0" i="0" lang="en-US" sz="2200" u="none" cap="none" strike="noStrike">
                <a:solidFill>
                  <a:schemeClr val="dk1"/>
                </a:solidFill>
                <a:latin typeface="Calibri"/>
                <a:ea typeface="Calibri"/>
                <a:cs typeface="Calibri"/>
                <a:sym typeface="Calibri"/>
              </a:rPr>
              <a:t>In practice, Kubernetes cannot be installed simply with Docker. It usually requires a networking layer such as Weave, Flannel, etc</a:t>
            </a:r>
            <a:endParaRPr b="0" i="0" sz="2200" u="none" cap="none" strike="noStrike">
              <a:solidFill>
                <a:schemeClr val="dk1"/>
              </a:solidFill>
              <a:latin typeface="Calibri"/>
              <a:ea typeface="Calibri"/>
              <a:cs typeface="Calibri"/>
              <a:sym typeface="Calibri"/>
            </a:endParaRPr>
          </a:p>
        </p:txBody>
      </p:sp>
      <p:pic>
        <p:nvPicPr>
          <p:cNvPr id="1214" name="Google Shape;1214;p176"/>
          <p:cNvPicPr preferRelativeResize="0"/>
          <p:nvPr/>
        </p:nvPicPr>
        <p:blipFill rotWithShape="1">
          <a:blip r:embed="rId3">
            <a:alphaModFix/>
          </a:blip>
          <a:srcRect b="0" l="0" r="0" t="0"/>
          <a:stretch/>
        </p:blipFill>
        <p:spPr>
          <a:xfrm>
            <a:off x="5757718" y="2400299"/>
            <a:ext cx="3365500" cy="22860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77"/>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1221" name="Google Shape;1221;p177"/>
          <p:cNvSpPr txBox="1"/>
          <p:nvPr>
            <p:ph idx="1" type="body"/>
          </p:nvPr>
        </p:nvSpPr>
        <p:spPr>
          <a:xfrm>
            <a:off x="457200" y="990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Decide what is the best setup for your kubernetes environment</a:t>
            </a:r>
            <a:endParaRPr b="0" sz="2200"/>
          </a:p>
          <a:p>
            <a:pPr indent="-368300" lvl="0" marL="457200" marR="0" rtl="0" algn="l">
              <a:lnSpc>
                <a:spcPct val="70000"/>
              </a:lnSpc>
              <a:spcBef>
                <a:spcPts val="0"/>
              </a:spcBef>
              <a:spcAft>
                <a:spcPts val="0"/>
              </a:spcAft>
              <a:buClr>
                <a:srgbClr val="000000"/>
              </a:buClr>
              <a:buSzPts val="2200"/>
              <a:buChar char="-"/>
            </a:pPr>
            <a:r>
              <a:rPr b="0" lang="en-US" sz="2200"/>
              <a:t>For easy </a:t>
            </a:r>
            <a:r>
              <a:rPr b="0" lang="en-US" sz="2200"/>
              <a:t>provisioning</a:t>
            </a:r>
            <a:r>
              <a:rPr b="0" lang="en-US" sz="2200"/>
              <a:t> and testing Minikube comes handy, so does Kubeadm</a:t>
            </a:r>
            <a:endParaRPr b="0" sz="2200"/>
          </a:p>
          <a:p>
            <a:pPr indent="-368300" lvl="0" marL="457200" marR="0" rtl="0" algn="l">
              <a:lnSpc>
                <a:spcPct val="70000"/>
              </a:lnSpc>
              <a:spcBef>
                <a:spcPts val="0"/>
              </a:spcBef>
              <a:spcAft>
                <a:spcPts val="0"/>
              </a:spcAft>
              <a:buClr>
                <a:srgbClr val="000000"/>
              </a:buClr>
              <a:buSzPts val="2200"/>
              <a:buChar char="-"/>
            </a:pPr>
            <a:r>
              <a:rPr b="0" lang="en-US" sz="2200"/>
              <a:t>Use namespaces and Labels for efficient usage of defining your objects</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config files, or Declarative syntax depending on the teams updating configs</a:t>
            </a:r>
            <a:endParaRPr b="0" sz="2200"/>
          </a:p>
          <a:p>
            <a:pPr indent="-368300" lvl="0" marL="457200" marR="0" rtl="0" algn="l">
              <a:lnSpc>
                <a:spcPct val="70000"/>
              </a:lnSpc>
              <a:spcBef>
                <a:spcPts val="0"/>
              </a:spcBef>
              <a:spcAft>
                <a:spcPts val="0"/>
              </a:spcAft>
              <a:buClr>
                <a:srgbClr val="000000"/>
              </a:buClr>
              <a:buSzPts val="2200"/>
              <a:buChar char="-"/>
            </a:pPr>
            <a:r>
              <a:rPr b="0" lang="en-US" sz="2200"/>
              <a:t>Use Resource quotas , for better management of hardware resources - </a:t>
            </a:r>
            <a:r>
              <a:rPr b="0" lang="en-US" sz="2200" u="sng">
                <a:solidFill>
                  <a:schemeClr val="hlink"/>
                </a:solidFill>
                <a:hlinkClick r:id="rId3"/>
              </a:rPr>
              <a:t>https://kubernetes.io/docs/concepts/policy/resource-quotas/</a:t>
            </a:r>
            <a:r>
              <a:rPr b="0" lang="en-US" sz="2200"/>
              <a:t> </a:t>
            </a:r>
            <a:endParaRPr b="0" sz="2200"/>
          </a:p>
          <a:p>
            <a:pPr indent="-368300" lvl="0" marL="457200" marR="0" rtl="0" algn="l">
              <a:lnSpc>
                <a:spcPct val="70000"/>
              </a:lnSpc>
              <a:spcBef>
                <a:spcPts val="0"/>
              </a:spcBef>
              <a:spcAft>
                <a:spcPts val="0"/>
              </a:spcAft>
              <a:buClr>
                <a:srgbClr val="000000"/>
              </a:buClr>
              <a:buSzPts val="2200"/>
              <a:buChar char="-"/>
            </a:pPr>
            <a:r>
              <a:rPr b="0" lang="en-US" sz="2200"/>
              <a:t>For quick testing </a:t>
            </a:r>
            <a:r>
              <a:rPr b="0" lang="en-US" sz="2200"/>
              <a:t>Node Ports</a:t>
            </a:r>
            <a:r>
              <a:rPr b="0" lang="en-US" sz="2200"/>
              <a:t> are good, but </a:t>
            </a:r>
            <a:r>
              <a:rPr b="0" lang="en-US" sz="2200"/>
              <a:t>Load Balancers</a:t>
            </a:r>
            <a:r>
              <a:rPr b="0" lang="en-US" sz="2200"/>
              <a:t> and Ingress are better options for production level settings</a:t>
            </a:r>
            <a:endParaRPr b="0" sz="2200"/>
          </a:p>
          <a:p>
            <a:pPr indent="-368300" lvl="0" marL="457200" marR="0" rtl="0" algn="l">
              <a:lnSpc>
                <a:spcPct val="70000"/>
              </a:lnSpc>
              <a:spcBef>
                <a:spcPts val="0"/>
              </a:spcBef>
              <a:spcAft>
                <a:spcPts val="0"/>
              </a:spcAft>
              <a:buClr>
                <a:srgbClr val="000000"/>
              </a:buClr>
              <a:buSzPts val="2200"/>
              <a:buChar char="-"/>
            </a:pPr>
            <a:r>
              <a:rPr b="0" lang="en-US" sz="2200"/>
              <a:t>Logs should always go to PV’s and for better management use PVCs</a:t>
            </a:r>
            <a:endParaRPr b="0" sz="22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178"/>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Do’s and Don’ts</a:t>
            </a:r>
            <a:endParaRPr b="1" i="0" sz="3600" u="none" cap="none" strike="noStrike">
              <a:solidFill>
                <a:srgbClr val="000000"/>
              </a:solidFill>
              <a:latin typeface="Calibri"/>
              <a:ea typeface="Calibri"/>
              <a:cs typeface="Calibri"/>
              <a:sym typeface="Calibri"/>
            </a:endParaRPr>
          </a:p>
        </p:txBody>
      </p:sp>
      <p:sp>
        <p:nvSpPr>
          <p:cNvPr id="1228" name="Google Shape;1228;p178"/>
          <p:cNvSpPr txBox="1"/>
          <p:nvPr>
            <p:ph idx="1" type="body"/>
          </p:nvPr>
        </p:nvSpPr>
        <p:spPr>
          <a:xfrm>
            <a:off x="457200" y="609600"/>
            <a:ext cx="8261100" cy="5041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70000"/>
              </a:lnSpc>
              <a:spcBef>
                <a:spcPts val="496"/>
              </a:spcBef>
              <a:spcAft>
                <a:spcPts val="0"/>
              </a:spcAft>
              <a:buClr>
                <a:srgbClr val="000000"/>
              </a:buClr>
              <a:buSzPts val="2200"/>
              <a:buChar char="-"/>
            </a:pPr>
            <a:r>
              <a:rPr b="0" lang="en-US" sz="2200"/>
              <a:t>Microservices Architecture follow the 12-step rule</a:t>
            </a:r>
            <a:endParaRPr b="0" sz="2200"/>
          </a:p>
          <a:p>
            <a:pPr indent="-368300" lvl="0" marL="457200" marR="0" rtl="0" algn="l">
              <a:lnSpc>
                <a:spcPct val="70000"/>
              </a:lnSpc>
              <a:spcBef>
                <a:spcPts val="0"/>
              </a:spcBef>
              <a:spcAft>
                <a:spcPts val="0"/>
              </a:spcAft>
              <a:buClr>
                <a:srgbClr val="000000"/>
              </a:buClr>
              <a:buSzPts val="2200"/>
              <a:buChar char="-"/>
            </a:pPr>
            <a:r>
              <a:rPr b="0" lang="en-US" sz="2200"/>
              <a:t>Always use controllers , rather than pods</a:t>
            </a:r>
            <a:endParaRPr b="0" sz="2200"/>
          </a:p>
          <a:p>
            <a:pPr indent="-368300" lvl="0" marL="457200" marR="0" rtl="0" algn="l">
              <a:lnSpc>
                <a:spcPct val="70000"/>
              </a:lnSpc>
              <a:spcBef>
                <a:spcPts val="0"/>
              </a:spcBef>
              <a:spcAft>
                <a:spcPts val="0"/>
              </a:spcAft>
              <a:buClr>
                <a:srgbClr val="000000"/>
              </a:buClr>
              <a:buSzPts val="2200"/>
              <a:buChar char="-"/>
            </a:pPr>
            <a:r>
              <a:rPr b="0" lang="en-US" sz="2200"/>
              <a:t>Always version control your code and config files</a:t>
            </a:r>
            <a:endParaRPr b="0" sz="2200"/>
          </a:p>
          <a:p>
            <a:pPr indent="-368300" lvl="0" marL="457200" marR="0" rtl="0" algn="l">
              <a:lnSpc>
                <a:spcPct val="100000"/>
              </a:lnSpc>
              <a:spcBef>
                <a:spcPts val="0"/>
              </a:spcBef>
              <a:spcAft>
                <a:spcPts val="0"/>
              </a:spcAft>
              <a:buClr>
                <a:srgbClr val="000000"/>
              </a:buClr>
              <a:buSzPts val="2200"/>
              <a:buFont typeface="Calibri"/>
              <a:buChar char="-"/>
            </a:pPr>
            <a:r>
              <a:rPr b="0" lang="en-US" sz="2200"/>
              <a:t>if in confusion use fluentd for logging</a:t>
            </a:r>
            <a:endParaRPr b="0" sz="2200"/>
          </a:p>
          <a:p>
            <a:pPr indent="-368300" lvl="0" marL="457200" rtl="0" algn="l">
              <a:lnSpc>
                <a:spcPct val="100000"/>
              </a:lnSpc>
              <a:spcBef>
                <a:spcPts val="0"/>
              </a:spcBef>
              <a:spcAft>
                <a:spcPts val="0"/>
              </a:spcAft>
              <a:buClr>
                <a:srgbClr val="000000"/>
              </a:buClr>
              <a:buSzPts val="2200"/>
              <a:buChar char="-"/>
            </a:pPr>
            <a:r>
              <a:rPr b="0" lang="en-US" sz="2200">
                <a:solidFill>
                  <a:srgbClr val="383838"/>
                </a:solidFill>
              </a:rPr>
              <a:t>Cluster Federation helps to sync resources into multiple clusters , cross cluster discovery- </a:t>
            </a:r>
            <a:r>
              <a:rPr lang="en-US" sz="2200">
                <a:solidFill>
                  <a:srgbClr val="383838"/>
                </a:solidFill>
              </a:rPr>
              <a:t>Kubefed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Kompose </a:t>
            </a:r>
            <a:r>
              <a:rPr b="0" lang="en-US" sz="2200">
                <a:solidFill>
                  <a:srgbClr val="383838"/>
                </a:solidFill>
              </a:rPr>
              <a:t> converts docker compose file into kubernetes objects like deployments, and services, </a:t>
            </a:r>
            <a:endParaRPr b="0" sz="2200">
              <a:solidFill>
                <a:srgbClr val="383838"/>
              </a:solidFill>
            </a:endParaRPr>
          </a:p>
          <a:p>
            <a:pPr indent="-368300" lvl="0" marL="457200" rtl="0" algn="l">
              <a:lnSpc>
                <a:spcPct val="100000"/>
              </a:lnSpc>
              <a:spcBef>
                <a:spcPts val="0"/>
              </a:spcBef>
              <a:spcAft>
                <a:spcPts val="0"/>
              </a:spcAft>
              <a:buClr>
                <a:srgbClr val="000000"/>
              </a:buClr>
              <a:buSzPts val="2200"/>
              <a:buChar char="-"/>
            </a:pPr>
            <a:r>
              <a:rPr lang="en-US" sz="2200">
                <a:solidFill>
                  <a:srgbClr val="383838"/>
                </a:solidFill>
              </a:rPr>
              <a:t>Helm </a:t>
            </a:r>
            <a:r>
              <a:rPr b="0" lang="en-US" sz="2200">
                <a:solidFill>
                  <a:srgbClr val="383838"/>
                </a:solidFill>
              </a:rPr>
              <a:t>- streamlines installation and management of kubernetes cluster, its like the package manager for kubernetes, contains chart.yaml, template and values.yaml, provides 3 most important things - helps in creating </a:t>
            </a:r>
            <a:r>
              <a:rPr lang="en-US" sz="2200">
                <a:solidFill>
                  <a:srgbClr val="383838"/>
                </a:solidFill>
              </a:rPr>
              <a:t>templates</a:t>
            </a:r>
            <a:r>
              <a:rPr b="0" lang="en-US" sz="2200">
                <a:solidFill>
                  <a:srgbClr val="383838"/>
                </a:solidFill>
              </a:rPr>
              <a:t>, </a:t>
            </a:r>
            <a:r>
              <a:rPr lang="en-US" sz="2200">
                <a:solidFill>
                  <a:srgbClr val="383838"/>
                </a:solidFill>
              </a:rPr>
              <a:t>versioning</a:t>
            </a:r>
            <a:r>
              <a:rPr b="0" lang="en-US" sz="2200">
                <a:solidFill>
                  <a:srgbClr val="383838"/>
                </a:solidFill>
              </a:rPr>
              <a:t> and rolled back and tracked, </a:t>
            </a:r>
            <a:r>
              <a:rPr lang="en-US" sz="2200">
                <a:solidFill>
                  <a:srgbClr val="383838"/>
                </a:solidFill>
              </a:rPr>
              <a:t>application packaging. </a:t>
            </a:r>
            <a:endParaRPr b="0" sz="2200"/>
          </a:p>
          <a:p>
            <a:pPr indent="-368300" lvl="0" marL="457200" marR="0" rtl="0" algn="l">
              <a:lnSpc>
                <a:spcPct val="100000"/>
              </a:lnSpc>
              <a:spcBef>
                <a:spcPts val="0"/>
              </a:spcBef>
              <a:spcAft>
                <a:spcPts val="0"/>
              </a:spcAft>
              <a:buClr>
                <a:srgbClr val="000000"/>
              </a:buClr>
              <a:buSzPts val="2200"/>
              <a:buChar char="-"/>
            </a:pPr>
            <a:r>
              <a:rPr b="0" lang="en-US" sz="2200"/>
              <a:t>Kubernetes Documentation are the best resource whenever in doubt. - </a:t>
            </a:r>
            <a:r>
              <a:rPr b="0" lang="en-US" sz="2200" u="sng">
                <a:solidFill>
                  <a:schemeClr val="hlink"/>
                </a:solidFill>
                <a:hlinkClick r:id="rId3"/>
              </a:rPr>
              <a:t>https://kubernetes.io/docs/reference/</a:t>
            </a:r>
            <a:r>
              <a:rPr b="0" lang="en-US" sz="2200"/>
              <a:t> and </a:t>
            </a:r>
            <a:r>
              <a:rPr b="0" lang="en-US" sz="2200" u="sng">
                <a:solidFill>
                  <a:schemeClr val="hlink"/>
                </a:solidFill>
                <a:hlinkClick r:id="rId4"/>
              </a:rPr>
              <a:t>https://kubernetes.io/docs/concepts/</a:t>
            </a:r>
            <a:r>
              <a:rPr b="0" lang="en-US" sz="2200"/>
              <a:t> </a:t>
            </a:r>
            <a:endParaRPr b="0" sz="22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79"/>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Kubernetes - Multiple Nodes Demo </a:t>
            </a:r>
            <a:endParaRPr b="1" i="0" sz="3600" u="none" cap="none" strike="noStrike">
              <a:solidFill>
                <a:srgbClr val="000000"/>
              </a:solidFill>
              <a:latin typeface="Calibri"/>
              <a:ea typeface="Calibri"/>
              <a:cs typeface="Calibri"/>
              <a:sym typeface="Calibri"/>
            </a:endParaRPr>
          </a:p>
        </p:txBody>
      </p:sp>
      <p:sp>
        <p:nvSpPr>
          <p:cNvPr id="1234" name="Google Shape;1234;p179"/>
          <p:cNvSpPr txBox="1"/>
          <p:nvPr>
            <p:ph idx="1" type="body"/>
          </p:nvPr>
        </p:nvSpPr>
        <p:spPr>
          <a:xfrm>
            <a:off x="457200" y="1524000"/>
            <a:ext cx="8153400" cy="4495800"/>
          </a:xfrm>
          <a:prstGeom prst="rect">
            <a:avLst/>
          </a:prstGeom>
          <a:noFill/>
          <a:ln>
            <a:noFill/>
          </a:ln>
        </p:spPr>
        <p:txBody>
          <a:bodyPr anchorCtr="0" anchor="t" bIns="45700" lIns="91425" spcFirstLastPara="1" rIns="91425" wrap="square" tIns="45700">
            <a:noAutofit/>
          </a:bodyPr>
          <a:lstStyle/>
          <a:p>
            <a:pPr indent="-414019" lvl="0" marL="457200" marR="0" rtl="0" algn="l">
              <a:lnSpc>
                <a:spcPct val="90000"/>
              </a:lnSpc>
              <a:spcBef>
                <a:spcPts val="640"/>
              </a:spcBef>
              <a:spcAft>
                <a:spcPts val="0"/>
              </a:spcAft>
              <a:buClr>
                <a:srgbClr val="000000"/>
              </a:buClr>
              <a:buSzPts val="2200"/>
              <a:buFont typeface="Noto Sans Symbols"/>
              <a:buChar char="▪"/>
            </a:pPr>
            <a:r>
              <a:rPr b="0" lang="en-US" sz="2200"/>
              <a:t>Create a Node (EC2) and join the master</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should see 2 nodes now</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create a deployment with 3 replicas and see the placement of pods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lets scale the deployment and see how it does</a:t>
            </a:r>
            <a:endParaRPr b="0" sz="2200"/>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can extend this to try daemonsets and other concepts to validate our understanding</a:t>
            </a:r>
            <a:endParaRPr b="0"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304" name="Google Shape;304;p54"/>
          <p:cNvSpPr txBox="1"/>
          <p:nvPr>
            <p:ph idx="1" type="body"/>
          </p:nvPr>
        </p:nvSpPr>
        <p:spPr>
          <a:xfrm>
            <a:off x="304800" y="4800600"/>
            <a:ext cx="77724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305" name="Google Shape;305;p54"/>
          <p:cNvPicPr preferRelativeResize="0"/>
          <p:nvPr/>
        </p:nvPicPr>
        <p:blipFill rotWithShape="1">
          <a:blip r:embed="rId3">
            <a:alphaModFix/>
          </a:blip>
          <a:srcRect b="0" l="0" r="0" t="0"/>
          <a:stretch/>
        </p:blipFill>
        <p:spPr>
          <a:xfrm>
            <a:off x="1676400" y="1143000"/>
            <a:ext cx="5791198" cy="33750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311" name="Google Shape;311;p55"/>
          <p:cNvSpPr txBox="1"/>
          <p:nvPr>
            <p:ph idx="1" type="body"/>
          </p:nvPr>
        </p:nvSpPr>
        <p:spPr>
          <a:xfrm>
            <a:off x="470293" y="1268457"/>
            <a:ext cx="8229600" cy="45261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317" name="Google Shape;317;p56"/>
          <p:cNvSpPr txBox="1"/>
          <p:nvPr>
            <p:ph idx="1" type="body"/>
          </p:nvPr>
        </p:nvSpPr>
        <p:spPr>
          <a:xfrm>
            <a:off x="458641" y="1047090"/>
            <a:ext cx="8229600" cy="47418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7"/>
          <p:cNvSpPr txBox="1"/>
          <p:nvPr>
            <p:ph type="title"/>
          </p:nvPr>
        </p:nvSpPr>
        <p:spPr>
          <a:xfrm>
            <a:off x="115784" y="76906"/>
            <a:ext cx="8394804" cy="17097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5400"/>
              <a:buFont typeface="Calibri"/>
              <a:buNone/>
            </a:pPr>
            <a:r>
              <a:rPr b="1" i="0" lang="en-US" sz="5400" u="none" cap="none" strike="noStrike">
                <a:solidFill>
                  <a:srgbClr val="000000"/>
                </a:solidFill>
                <a:latin typeface="Calibri"/>
                <a:ea typeface="Calibri"/>
                <a:cs typeface="Calibri"/>
                <a:sym typeface="Calibri"/>
              </a:rPr>
              <a:t>Introduction to Kubernetes</a:t>
            </a:r>
            <a:endParaRPr b="1" i="0" sz="5400" u="none" cap="none" strike="noStrike">
              <a:solidFill>
                <a:srgbClr val="000000"/>
              </a:solidFill>
              <a:latin typeface="Calibri"/>
              <a:ea typeface="Calibri"/>
              <a:cs typeface="Calibri"/>
              <a:sym typeface="Calibri"/>
            </a:endParaRPr>
          </a:p>
        </p:txBody>
      </p:sp>
      <p:sp>
        <p:nvSpPr>
          <p:cNvPr id="323" name="Google Shape;323;p57"/>
          <p:cNvSpPr txBox="1"/>
          <p:nvPr>
            <p:ph idx="1" type="body"/>
          </p:nvPr>
        </p:nvSpPr>
        <p:spPr>
          <a:xfrm>
            <a:off x="623888" y="4589468"/>
            <a:ext cx="7886700" cy="15001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1" i="0" lang="en-US" sz="2400" u="none" cap="none" strike="noStrike">
                <a:solidFill>
                  <a:srgbClr val="888888"/>
                </a:solidFill>
                <a:latin typeface="Calibri"/>
                <a:ea typeface="Calibri"/>
                <a:cs typeface="Calibri"/>
                <a:sym typeface="Calibri"/>
              </a:rPr>
              <a:t>Part 1:</a:t>
            </a:r>
            <a:endParaRPr b="1" i="0" sz="2400" u="none" cap="none" strike="noStrike">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8"/>
          <p:cNvSpPr txBox="1"/>
          <p:nvPr>
            <p:ph type="title"/>
          </p:nvPr>
        </p:nvSpPr>
        <p:spPr>
          <a:xfrm>
            <a:off x="457200" y="284331"/>
            <a:ext cx="7886700" cy="10826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4800"/>
              <a:buFont typeface="Calibri"/>
              <a:buNone/>
            </a:pPr>
            <a:r>
              <a:rPr b="1" i="0" lang="en-US" sz="4800" u="none" cap="none" strike="noStrike">
                <a:solidFill>
                  <a:srgbClr val="000000"/>
                </a:solidFill>
                <a:latin typeface="Calibri"/>
                <a:ea typeface="Calibri"/>
                <a:cs typeface="Calibri"/>
                <a:sym typeface="Calibri"/>
              </a:rPr>
              <a:t>Kubernetes</a:t>
            </a:r>
            <a:endParaRPr b="1" i="0" sz="4800" u="none" cap="none" strike="noStrike">
              <a:solidFill>
                <a:srgbClr val="000000"/>
              </a:solidFill>
              <a:latin typeface="Calibri"/>
              <a:ea typeface="Calibri"/>
              <a:cs typeface="Calibri"/>
              <a:sym typeface="Calibri"/>
            </a:endParaRPr>
          </a:p>
        </p:txBody>
      </p:sp>
      <p:sp>
        <p:nvSpPr>
          <p:cNvPr id="329" name="Google Shape;329;p58"/>
          <p:cNvSpPr txBox="1"/>
          <p:nvPr>
            <p:ph idx="1" type="body"/>
          </p:nvPr>
        </p:nvSpPr>
        <p:spPr>
          <a:xfrm>
            <a:off x="457200" y="1354138"/>
            <a:ext cx="5943600" cy="4792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1" i="0" lang="en-US" sz="3200" u="none" cap="none" strike="noStrike">
                <a:solidFill>
                  <a:schemeClr val="dk1"/>
                </a:solidFill>
                <a:latin typeface="Calibri"/>
                <a:ea typeface="Calibri"/>
                <a:cs typeface="Calibri"/>
                <a:sym typeface="Calibri"/>
              </a:rPr>
              <a:t>The name Kubernetes is Greek</a:t>
            </a:r>
            <a:endParaRPr b="1" i="0" sz="32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Translates to “helmsman” or “pilot”</a:t>
            </a:r>
            <a:endParaRPr b="1" i="0" sz="2800" u="none" cap="none" strike="noStrike">
              <a:solidFill>
                <a:schemeClr val="dk1"/>
              </a:solidFill>
              <a:latin typeface="Calibri"/>
              <a:ea typeface="Calibri"/>
              <a:cs typeface="Calibri"/>
              <a:sym typeface="Calibri"/>
            </a:endParaRPr>
          </a:p>
          <a:p>
            <a:pPr indent="-171450" lvl="1" marL="171450" marR="0" rtl="0" algn="l">
              <a:lnSpc>
                <a:spcPct val="90000"/>
              </a:lnSpc>
              <a:spcBef>
                <a:spcPts val="560"/>
              </a:spcBef>
              <a:spcAft>
                <a:spcPts val="0"/>
              </a:spcAft>
              <a:buClr>
                <a:srgbClr val="000000"/>
              </a:buClr>
              <a:buSzPts val="2520"/>
              <a:buFont typeface="Noto Sans Symbols"/>
              <a:buChar char="▪"/>
            </a:pPr>
            <a:r>
              <a:rPr b="0" i="0" lang="en-US" sz="2800" u="none" cap="none" strike="noStrike">
                <a:solidFill>
                  <a:schemeClr val="dk1"/>
                </a:solidFill>
                <a:latin typeface="Calibri"/>
                <a:ea typeface="Calibri"/>
                <a:cs typeface="Calibri"/>
                <a:sym typeface="Calibri"/>
              </a:rPr>
              <a:t>Root of ”Governor” and “Cybernetic” </a:t>
            </a:r>
            <a:endParaRPr b="1" i="0" sz="28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rPr b="0" i="0" lang="en-US" sz="2800" u="none" cap="none" strike="noStrike">
                <a:solidFill>
                  <a:schemeClr val="dk1"/>
                </a:solidFill>
                <a:latin typeface="Calibri"/>
                <a:ea typeface="Calibri"/>
                <a:cs typeface="Calibri"/>
                <a:sym typeface="Calibri"/>
              </a:rPr>
              <a:t>“K8s” is a shorthand abbreviation derived by replacing the 8 letters “ubernete” with 8.</a:t>
            </a:r>
            <a:endParaRPr b="1" i="0" sz="2800" u="none" cap="none" strike="noStrike">
              <a:solidFill>
                <a:schemeClr val="dk1"/>
              </a:solidFill>
              <a:latin typeface="Calibri"/>
              <a:ea typeface="Calibri"/>
              <a:cs typeface="Calibri"/>
              <a:sym typeface="Calibri"/>
            </a:endParaRPr>
          </a:p>
          <a:p>
            <a:pPr indent="-27940" lvl="2" marL="403225"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0" lvl="1" marL="0" marR="0" rtl="0" algn="l">
              <a:lnSpc>
                <a:spcPct val="90000"/>
              </a:lnSpc>
              <a:spcBef>
                <a:spcPts val="560"/>
              </a:spcBef>
              <a:spcAft>
                <a:spcPts val="0"/>
              </a:spcAft>
              <a:buClr>
                <a:schemeClr val="accent3"/>
              </a:buClr>
              <a:buSzPts val="2520"/>
              <a:buFont typeface="Noto Sans Symbols"/>
              <a:buNone/>
            </a:pPr>
            <a:r>
              <a:t/>
            </a:r>
            <a:endParaRPr b="0" i="0" sz="2800" u="none" cap="none" strike="noStrike">
              <a:solidFill>
                <a:schemeClr val="dk1"/>
              </a:solidFill>
              <a:latin typeface="Calibri"/>
              <a:ea typeface="Calibri"/>
              <a:cs typeface="Calibri"/>
              <a:sym typeface="Calibri"/>
            </a:endParaRPr>
          </a:p>
        </p:txBody>
      </p:sp>
      <p:pic>
        <p:nvPicPr>
          <p:cNvPr id="330" name="Google Shape;330;p58"/>
          <p:cNvPicPr preferRelativeResize="0"/>
          <p:nvPr/>
        </p:nvPicPr>
        <p:blipFill rotWithShape="1">
          <a:blip r:embed="rId3">
            <a:alphaModFix/>
          </a:blip>
          <a:srcRect b="0" l="0" r="0" t="0"/>
          <a:stretch/>
        </p:blipFill>
        <p:spPr>
          <a:xfrm>
            <a:off x="6248400" y="1905000"/>
            <a:ext cx="2794000" cy="279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9"/>
          <p:cNvSpPr txBox="1"/>
          <p:nvPr>
            <p:ph type="title"/>
          </p:nvPr>
        </p:nvSpPr>
        <p:spPr>
          <a:xfrm>
            <a:off x="381000" y="329011"/>
            <a:ext cx="8521700" cy="109458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Cloud Native Computing Foundation (CNCF)</a:t>
            </a:r>
            <a:endParaRPr b="1" i="0" sz="3600" u="none" cap="none" strike="noStrike">
              <a:solidFill>
                <a:srgbClr val="000000"/>
              </a:solidFill>
              <a:latin typeface="Calibri"/>
              <a:ea typeface="Calibri"/>
              <a:cs typeface="Calibri"/>
              <a:sym typeface="Calibri"/>
            </a:endParaRPr>
          </a:p>
        </p:txBody>
      </p:sp>
      <p:sp>
        <p:nvSpPr>
          <p:cNvPr id="336" name="Google Shape;336;p59"/>
          <p:cNvSpPr txBox="1"/>
          <p:nvPr>
            <p:ph idx="1" type="body"/>
          </p:nvPr>
        </p:nvSpPr>
        <p:spPr>
          <a:xfrm>
            <a:off x="469900" y="1295401"/>
            <a:ext cx="8521700" cy="365759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Mission of the Cloud Native Computing Foundation.</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Foundation’s mission is to create and drive the adoption of a new computing paradigm that is optimized for modern distributed systems environments capable of scaling to tens of thousands of self healing multi-tenant nodes.”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590"/>
              <a:buFont typeface="Noto Sans Symbols"/>
              <a:buNone/>
            </a:pPr>
            <a:r>
              <a:rPr b="1" i="0" lang="en-US" sz="2590" u="none" cap="none" strike="noStrike">
                <a:solidFill>
                  <a:schemeClr val="dk1"/>
                </a:solidFill>
                <a:latin typeface="Calibri"/>
                <a:ea typeface="Calibri"/>
                <a:cs typeface="Calibri"/>
                <a:sym typeface="Calibri"/>
              </a:rPr>
              <a:t>Formed in Nov 6, 2015 with Kubernetes as its first project</a:t>
            </a:r>
            <a:endParaRPr b="1" i="0" sz="3200" u="none" cap="none" strike="noStrike">
              <a:solidFill>
                <a:schemeClr val="dk1"/>
              </a:solidFill>
              <a:latin typeface="Calibri"/>
              <a:ea typeface="Calibri"/>
              <a:cs typeface="Calibri"/>
              <a:sym typeface="Calibri"/>
            </a:endParaRPr>
          </a:p>
          <a:p>
            <a:pPr indent="-457200" lvl="0" marL="457200" marR="0" rtl="0" algn="l">
              <a:lnSpc>
                <a:spcPct val="80000"/>
              </a:lnSpc>
              <a:spcBef>
                <a:spcPts val="0"/>
              </a:spcBef>
              <a:spcAft>
                <a:spcPts val="0"/>
              </a:spcAft>
              <a:buClr>
                <a:schemeClr val="dk1"/>
              </a:buClr>
              <a:buSzPts val="2590"/>
              <a:buFont typeface="Noto Sans Symbols"/>
              <a:buChar char="▪"/>
            </a:pPr>
            <a:r>
              <a:rPr b="0" i="0" lang="en-US" sz="2590" u="none" cap="none" strike="noStrike">
                <a:solidFill>
                  <a:schemeClr val="dk1"/>
                </a:solidFill>
                <a:latin typeface="Calibri"/>
                <a:ea typeface="Calibri"/>
                <a:cs typeface="Calibri"/>
                <a:sym typeface="Calibri"/>
              </a:rPr>
              <a:t>The CNCF is building an ecosystem of </a:t>
            </a:r>
            <a:r>
              <a:rPr b="0" lang="en-US" sz="2590"/>
              <a:t>complementary</a:t>
            </a:r>
            <a:r>
              <a:rPr b="0" i="0" lang="en-US" sz="2590" u="none" cap="none" strike="noStrike">
                <a:solidFill>
                  <a:schemeClr val="dk1"/>
                </a:solidFill>
                <a:latin typeface="Calibri"/>
                <a:ea typeface="Calibri"/>
                <a:cs typeface="Calibri"/>
                <a:sym typeface="Calibri"/>
              </a:rPr>
              <a:t> projects including Prometheus, Fluentd, Linkerd, Rkt, and others</a:t>
            </a:r>
            <a:endParaRPr b="0" i="0" sz="2590" u="none" cap="none" strike="noStrike">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2960"/>
              <a:buFont typeface="Noto Sans Symbols"/>
              <a:buNone/>
            </a:pPr>
            <a:r>
              <a:t/>
            </a:r>
            <a:endParaRPr b="1" i="0" sz="2960" u="none" cap="none" strike="noStrike">
              <a:solidFill>
                <a:schemeClr val="dk1"/>
              </a:solidFill>
              <a:latin typeface="Calibri"/>
              <a:ea typeface="Calibri"/>
              <a:cs typeface="Calibri"/>
              <a:sym typeface="Calibri"/>
            </a:endParaRPr>
          </a:p>
        </p:txBody>
      </p:sp>
      <p:pic>
        <p:nvPicPr>
          <p:cNvPr id="337" name="Google Shape;337;p59"/>
          <p:cNvPicPr preferRelativeResize="0"/>
          <p:nvPr/>
        </p:nvPicPr>
        <p:blipFill rotWithShape="1">
          <a:blip r:embed="rId3">
            <a:alphaModFix/>
          </a:blip>
          <a:srcRect b="0" l="0" r="0" t="0"/>
          <a:stretch/>
        </p:blipFill>
        <p:spPr>
          <a:xfrm>
            <a:off x="228600" y="4953000"/>
            <a:ext cx="4800600" cy="10346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2"/>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70C0"/>
              </a:buClr>
              <a:buSzPts val="3600"/>
              <a:buFont typeface="Calibri"/>
              <a:buNone/>
            </a:pPr>
            <a:r>
              <a:rPr b="1" i="0" lang="en-US" sz="3600" u="none" cap="none" strike="noStrike">
                <a:solidFill>
                  <a:srgbClr val="0070C0"/>
                </a:solidFill>
                <a:latin typeface="Calibri"/>
                <a:ea typeface="Calibri"/>
                <a:cs typeface="Calibri"/>
                <a:sym typeface="Calibri"/>
              </a:rPr>
              <a:t>Welcome!</a:t>
            </a:r>
            <a:endParaRPr b="1" i="0" sz="3600" u="none" cap="none" strike="noStrike">
              <a:solidFill>
                <a:schemeClr val="accent3"/>
              </a:solidFill>
              <a:latin typeface="Calibri"/>
              <a:ea typeface="Calibri"/>
              <a:cs typeface="Calibri"/>
              <a:sym typeface="Calibri"/>
            </a:endParaRPr>
          </a:p>
        </p:txBody>
      </p:sp>
      <p:grpSp>
        <p:nvGrpSpPr>
          <p:cNvPr id="207" name="Google Shape;207;p42"/>
          <p:cNvGrpSpPr/>
          <p:nvPr/>
        </p:nvGrpSpPr>
        <p:grpSpPr>
          <a:xfrm>
            <a:off x="2286000" y="1531538"/>
            <a:ext cx="4572000" cy="4048922"/>
            <a:chOff x="0" y="7538"/>
            <a:chExt cx="4572000" cy="4048922"/>
          </a:xfrm>
        </p:grpSpPr>
        <p:sp>
          <p:nvSpPr>
            <p:cNvPr id="208" name="Google Shape;208;p42"/>
            <p:cNvSpPr/>
            <p:nvPr/>
          </p:nvSpPr>
          <p:spPr>
            <a:xfrm>
              <a:off x="0" y="347019"/>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9" name="Google Shape;209;p42"/>
            <p:cNvSpPr/>
            <p:nvPr/>
          </p:nvSpPr>
          <p:spPr>
            <a:xfrm>
              <a:off x="228600" y="7538"/>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0" name="Google Shape;210;p42"/>
            <p:cNvSpPr txBox="1"/>
            <p:nvPr/>
          </p:nvSpPr>
          <p:spPr>
            <a:xfrm>
              <a:off x="261743" y="40682"/>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Logistics (breaks, facilities, lunch, etc.)</a:t>
              </a:r>
              <a:endParaRPr b="0" i="0" sz="1400" u="none" cap="none" strike="noStrike">
                <a:solidFill>
                  <a:srgbClr val="000000"/>
                </a:solidFill>
                <a:latin typeface="Arial"/>
                <a:ea typeface="Arial"/>
                <a:cs typeface="Arial"/>
                <a:sym typeface="Arial"/>
              </a:endParaRPr>
            </a:p>
          </p:txBody>
        </p:sp>
        <p:sp>
          <p:nvSpPr>
            <p:cNvPr id="211" name="Google Shape;211;p42"/>
            <p:cNvSpPr/>
            <p:nvPr/>
          </p:nvSpPr>
          <p:spPr>
            <a:xfrm>
              <a:off x="0" y="139030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p42"/>
            <p:cNvSpPr/>
            <p:nvPr/>
          </p:nvSpPr>
          <p:spPr>
            <a:xfrm>
              <a:off x="228600" y="105082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3" name="Google Shape;213;p42"/>
            <p:cNvSpPr txBox="1"/>
            <p:nvPr/>
          </p:nvSpPr>
          <p:spPr>
            <a:xfrm>
              <a:off x="261743" y="108396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Rules of Engagement</a:t>
              </a:r>
              <a:endParaRPr b="0" i="0" sz="1400" u="none" cap="none" strike="noStrike">
                <a:solidFill>
                  <a:srgbClr val="000000"/>
                </a:solidFill>
                <a:latin typeface="Arial"/>
                <a:ea typeface="Arial"/>
                <a:cs typeface="Arial"/>
                <a:sym typeface="Arial"/>
              </a:endParaRPr>
            </a:p>
          </p:txBody>
        </p:sp>
        <p:sp>
          <p:nvSpPr>
            <p:cNvPr id="214" name="Google Shape;214;p42"/>
            <p:cNvSpPr/>
            <p:nvPr/>
          </p:nvSpPr>
          <p:spPr>
            <a:xfrm>
              <a:off x="0" y="243358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5" name="Google Shape;215;p42"/>
            <p:cNvSpPr/>
            <p:nvPr/>
          </p:nvSpPr>
          <p:spPr>
            <a:xfrm>
              <a:off x="228600" y="209410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42"/>
            <p:cNvSpPr txBox="1"/>
            <p:nvPr/>
          </p:nvSpPr>
          <p:spPr>
            <a:xfrm>
              <a:off x="261743" y="212724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Introductions</a:t>
              </a:r>
              <a:endParaRPr b="0" i="0" sz="1400" u="none" cap="none" strike="noStrike">
                <a:solidFill>
                  <a:srgbClr val="000000"/>
                </a:solidFill>
                <a:latin typeface="Arial"/>
                <a:ea typeface="Arial"/>
                <a:cs typeface="Arial"/>
                <a:sym typeface="Arial"/>
              </a:endParaRPr>
            </a:p>
          </p:txBody>
        </p:sp>
        <p:sp>
          <p:nvSpPr>
            <p:cNvPr id="217" name="Google Shape;217;p42"/>
            <p:cNvSpPr/>
            <p:nvPr/>
          </p:nvSpPr>
          <p:spPr>
            <a:xfrm>
              <a:off x="0" y="3476860"/>
              <a:ext cx="4572000" cy="579600"/>
            </a:xfrm>
            <a:prstGeom prst="rect">
              <a:avLst/>
            </a:prstGeom>
            <a:solidFill>
              <a:schemeClr val="lt1">
                <a:alpha val="89019"/>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42"/>
            <p:cNvSpPr/>
            <p:nvPr/>
          </p:nvSpPr>
          <p:spPr>
            <a:xfrm>
              <a:off x="228600" y="313738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9" name="Google Shape;219;p42"/>
            <p:cNvSpPr txBox="1"/>
            <p:nvPr/>
          </p:nvSpPr>
          <p:spPr>
            <a:xfrm>
              <a:off x="261743" y="3170524"/>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Let’s Get Started!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60"/>
          <p:cNvSpPr txBox="1"/>
          <p:nvPr>
            <p:ph idx="1" type="body"/>
          </p:nvPr>
        </p:nvSpPr>
        <p:spPr>
          <a:xfrm>
            <a:off x="605790" y="1506540"/>
            <a:ext cx="8157210" cy="108426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2880"/>
              <a:buFont typeface="Noto Sans Symbols"/>
              <a:buChar char="▪"/>
            </a:pPr>
            <a:r>
              <a:rPr b="0" i="0" lang="en-US" sz="3200" u="none" cap="none" strike="noStrike">
                <a:solidFill>
                  <a:schemeClr val="dk1"/>
                </a:solidFill>
                <a:latin typeface="Calibri"/>
                <a:ea typeface="Calibri"/>
                <a:cs typeface="Calibri"/>
                <a:sym typeface="Calibri"/>
              </a:rPr>
              <a:t>A service that can be </a:t>
            </a:r>
            <a:r>
              <a:rPr b="0" i="0" lang="en-US" sz="3200" u="sng" cap="none" strike="noStrike">
                <a:solidFill>
                  <a:schemeClr val="dk1"/>
                </a:solidFill>
                <a:latin typeface="Calibri"/>
                <a:ea typeface="Calibri"/>
                <a:cs typeface="Calibri"/>
                <a:sym typeface="Calibri"/>
              </a:rPr>
              <a:t>independently</a:t>
            </a:r>
            <a:r>
              <a:rPr b="0" i="0" lang="en-US" sz="3200" u="none" cap="none" strike="noStrike">
                <a:solidFill>
                  <a:schemeClr val="dk1"/>
                </a:solidFill>
                <a:latin typeface="Calibri"/>
                <a:ea typeface="Calibri"/>
                <a:cs typeface="Calibri"/>
                <a:sym typeface="Calibri"/>
              </a:rPr>
              <a:t> deployed</a:t>
            </a:r>
            <a:endParaRPr b="1" i="0" sz="3200" u="none" cap="none" strike="noStrike">
              <a:solidFill>
                <a:schemeClr val="dk1"/>
              </a:solidFill>
              <a:latin typeface="Calibri"/>
              <a:ea typeface="Calibri"/>
              <a:cs typeface="Calibri"/>
              <a:sym typeface="Calibri"/>
            </a:endParaRPr>
          </a:p>
        </p:txBody>
      </p:sp>
      <p:sp>
        <p:nvSpPr>
          <p:cNvPr id="343" name="Google Shape;343;p60"/>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is a Microservice?</a:t>
            </a:r>
            <a:endParaRPr b="1" i="0" sz="3600" u="none" cap="none" strike="noStrike">
              <a:solidFill>
                <a:srgbClr val="000000"/>
              </a:solidFill>
              <a:latin typeface="Calibri"/>
              <a:ea typeface="Calibri"/>
              <a:cs typeface="Calibri"/>
              <a:sym typeface="Calibri"/>
            </a:endParaRPr>
          </a:p>
        </p:txBody>
      </p:sp>
      <p:pic>
        <p:nvPicPr>
          <p:cNvPr id="344" name="Google Shape;344;p60"/>
          <p:cNvPicPr preferRelativeResize="0"/>
          <p:nvPr/>
        </p:nvPicPr>
        <p:blipFill rotWithShape="1">
          <a:blip r:embed="rId3">
            <a:alphaModFix/>
          </a:blip>
          <a:srcRect b="0" l="0" r="0" t="0"/>
          <a:stretch/>
        </p:blipFill>
        <p:spPr>
          <a:xfrm>
            <a:off x="1524000" y="2954339"/>
            <a:ext cx="6369311" cy="2971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61"/>
          <p:cNvSpPr txBox="1"/>
          <p:nvPr>
            <p:ph idx="1" type="body"/>
          </p:nvPr>
        </p:nvSpPr>
        <p:spPr>
          <a:xfrm>
            <a:off x="457201" y="1354140"/>
            <a:ext cx="8610599" cy="4741860"/>
          </a:xfrm>
          <a:prstGeom prst="rect">
            <a:avLst/>
          </a:prstGeom>
          <a:noFill/>
          <a:ln>
            <a:noFill/>
          </a:ln>
        </p:spPr>
        <p:txBody>
          <a:bodyPr anchorCtr="0" anchor="t" bIns="45700" lIns="91425" spcFirstLastPara="1" rIns="91425" wrap="square" tIns="45700">
            <a:noAutofit/>
          </a:bodyPr>
          <a:lstStyle/>
          <a:p>
            <a:pPr indent="-427736" lvl="0" marL="457200" marR="0" rtl="0" algn="l">
              <a:lnSpc>
                <a:spcPct val="80000"/>
              </a:lnSpc>
              <a:spcBef>
                <a:spcPts val="0"/>
              </a:spcBef>
              <a:spcAft>
                <a:spcPts val="0"/>
              </a:spcAft>
              <a:buClr>
                <a:srgbClr val="000000"/>
              </a:buClr>
              <a:buSzPts val="2200"/>
              <a:buFont typeface="Noto Sans Symbols"/>
              <a:buChar char="▪"/>
            </a:pPr>
            <a:r>
              <a:rPr b="1" i="0" lang="en-US" sz="2200" u="none" cap="none" strike="noStrike">
                <a:solidFill>
                  <a:srgbClr val="000000"/>
                </a:solidFill>
                <a:latin typeface="Calibri"/>
                <a:ea typeface="Calibri"/>
                <a:cs typeface="Calibri"/>
                <a:sym typeface="Calibri"/>
              </a:rPr>
              <a:t>Simple </a:t>
            </a:r>
            <a:r>
              <a:rPr b="0" i="0" lang="en-US" sz="2200" u="none" cap="none" strike="noStrike">
                <a:solidFill>
                  <a:srgbClr val="000000"/>
                </a:solidFill>
                <a:latin typeface="Calibri"/>
                <a:ea typeface="Calibri"/>
                <a:cs typeface="Calibri"/>
                <a:sym typeface="Calibri"/>
              </a:rPr>
              <a:t>services that are focused on doing one thing well</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Each service can be built </a:t>
            </a:r>
            <a:r>
              <a:rPr b="1" i="0" lang="en-US" sz="2200" u="none" cap="none" strike="noStrike">
                <a:solidFill>
                  <a:srgbClr val="000000"/>
                </a:solidFill>
                <a:latin typeface="Calibri"/>
                <a:ea typeface="Calibri"/>
                <a:cs typeface="Calibri"/>
                <a:sym typeface="Calibri"/>
              </a:rPr>
              <a:t>using</a:t>
            </a:r>
            <a:r>
              <a:rPr b="0" i="0" lang="en-US" sz="2200" u="none" cap="none" strike="noStrike">
                <a:solidFill>
                  <a:srgbClr val="000000"/>
                </a:solidFill>
                <a:latin typeface="Calibri"/>
                <a:ea typeface="Calibri"/>
                <a:cs typeface="Calibri"/>
                <a:sym typeface="Calibri"/>
              </a:rPr>
              <a:t> the </a:t>
            </a:r>
            <a:r>
              <a:rPr b="1" i="0" lang="en-US" sz="2200" u="none" cap="none" strike="noStrike">
                <a:solidFill>
                  <a:srgbClr val="000000"/>
                </a:solidFill>
                <a:latin typeface="Calibri"/>
                <a:ea typeface="Calibri"/>
                <a:cs typeface="Calibri"/>
                <a:sym typeface="Calibri"/>
              </a:rPr>
              <a:t>best</a:t>
            </a:r>
            <a:r>
              <a:rPr b="0" i="0" lang="en-US" sz="2200" u="none" cap="none" strike="noStrike">
                <a:solidFill>
                  <a:srgbClr val="000000"/>
                </a:solidFill>
                <a:latin typeface="Calibri"/>
                <a:ea typeface="Calibri"/>
                <a:cs typeface="Calibri"/>
                <a:sym typeface="Calibri"/>
              </a:rPr>
              <a:t> tool for the job</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Systems built this way are inherently </a:t>
            </a:r>
            <a:r>
              <a:rPr b="1" i="0" lang="en-US" sz="2200" u="none" cap="none" strike="noStrike">
                <a:solidFill>
                  <a:srgbClr val="000000"/>
                </a:solidFill>
                <a:latin typeface="Calibri"/>
                <a:ea typeface="Calibri"/>
                <a:cs typeface="Calibri"/>
                <a:sym typeface="Calibri"/>
              </a:rPr>
              <a:t>loosely coupled</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Teams can deliver and </a:t>
            </a:r>
            <a:r>
              <a:rPr b="1" i="0" lang="en-US" sz="2200" u="none" cap="none" strike="noStrike">
                <a:solidFill>
                  <a:srgbClr val="000000"/>
                </a:solidFill>
                <a:latin typeface="Calibri"/>
                <a:ea typeface="Calibri"/>
                <a:cs typeface="Calibri"/>
                <a:sym typeface="Calibri"/>
              </a:rPr>
              <a:t>deploy independently</a:t>
            </a:r>
            <a:r>
              <a:rPr b="0" i="0" lang="en-US" sz="2200" u="none" cap="none" strike="noStrike">
                <a:solidFill>
                  <a:srgbClr val="000000"/>
                </a:solidFill>
                <a:latin typeface="Calibri"/>
                <a:ea typeface="Calibri"/>
                <a:cs typeface="Calibri"/>
                <a:sym typeface="Calibri"/>
              </a:rPr>
              <a:t> from each other</a:t>
            </a:r>
            <a:endParaRPr b="1" i="0" sz="2200" u="none" cap="none" strike="noStrike">
              <a:solidFill>
                <a:srgbClr val="000000"/>
              </a:solidFill>
              <a:latin typeface="Calibri"/>
              <a:ea typeface="Calibri"/>
              <a:cs typeface="Calibri"/>
              <a:sym typeface="Calibri"/>
            </a:endParaRPr>
          </a:p>
          <a:p>
            <a:pPr indent="-427736" lvl="0" marL="457200" marR="0" rtl="0" algn="l">
              <a:lnSpc>
                <a:spcPct val="80000"/>
              </a:lnSpc>
              <a:spcBef>
                <a:spcPts val="592"/>
              </a:spcBef>
              <a:spcAft>
                <a:spcPts val="0"/>
              </a:spcAft>
              <a:buClr>
                <a:srgbClr val="000000"/>
              </a:buClr>
              <a:buSzPts val="2200"/>
              <a:buFont typeface="Noto Sans Symbols"/>
              <a:buChar char="▪"/>
            </a:pPr>
            <a:r>
              <a:rPr b="0" i="0" lang="en-US" sz="2200" u="none" cap="none" strike="noStrike">
                <a:solidFill>
                  <a:srgbClr val="000000"/>
                </a:solidFill>
                <a:latin typeface="Calibri"/>
                <a:ea typeface="Calibri"/>
                <a:cs typeface="Calibri"/>
                <a:sym typeface="Calibri"/>
              </a:rPr>
              <a:t>Enable </a:t>
            </a:r>
            <a:r>
              <a:rPr b="1" i="0" lang="en-US" sz="2200" u="none" cap="none" strike="noStrike">
                <a:solidFill>
                  <a:srgbClr val="000000"/>
                </a:solidFill>
                <a:latin typeface="Calibri"/>
                <a:ea typeface="Calibri"/>
                <a:cs typeface="Calibri"/>
                <a:sym typeface="Calibri"/>
              </a:rPr>
              <a:t>continuous delivery</a:t>
            </a:r>
            <a:r>
              <a:rPr b="0" i="0" lang="en-US" sz="2200" u="none" cap="none" strike="noStrike">
                <a:solidFill>
                  <a:srgbClr val="000000"/>
                </a:solidFill>
                <a:latin typeface="Calibri"/>
                <a:ea typeface="Calibri"/>
                <a:cs typeface="Calibri"/>
                <a:sym typeface="Calibri"/>
              </a:rPr>
              <a:t> but allowing frequent releases while the rest of the system continues to be stable</a:t>
            </a:r>
            <a:endParaRPr b="1"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0" i="0" sz="2200" u="none" cap="none" strike="noStrike">
              <a:solidFill>
                <a:srgbClr val="000000"/>
              </a:solidFill>
              <a:latin typeface="Calibri"/>
              <a:ea typeface="Calibri"/>
              <a:cs typeface="Calibri"/>
              <a:sym typeface="Calibri"/>
            </a:endParaRPr>
          </a:p>
          <a:p>
            <a:pPr indent="-288036" lvl="0" marL="457200" marR="0" rtl="0" algn="l">
              <a:lnSpc>
                <a:spcPct val="80000"/>
              </a:lnSpc>
              <a:spcBef>
                <a:spcPts val="592"/>
              </a:spcBef>
              <a:spcAft>
                <a:spcPts val="0"/>
              </a:spcAft>
              <a:buClr>
                <a:schemeClr val="accent3"/>
              </a:buClr>
              <a:buSzPts val="2664"/>
              <a:buFont typeface="Noto Sans Symbols"/>
              <a:buNone/>
            </a:pPr>
            <a:r>
              <a:t/>
            </a:r>
            <a:endParaRPr b="1" i="0" sz="2960" u="none" cap="none" strike="noStrike">
              <a:solidFill>
                <a:schemeClr val="dk1"/>
              </a:solidFill>
              <a:latin typeface="Calibri"/>
              <a:ea typeface="Calibri"/>
              <a:cs typeface="Calibri"/>
              <a:sym typeface="Calibri"/>
            </a:endParaRPr>
          </a:p>
        </p:txBody>
      </p:sp>
      <p:sp>
        <p:nvSpPr>
          <p:cNvPr id="350" name="Google Shape;350;p61"/>
          <p:cNvSpPr txBox="1"/>
          <p:nvPr>
            <p:ph type="title"/>
          </p:nvPr>
        </p:nvSpPr>
        <p:spPr>
          <a:xfrm>
            <a:off x="628650" y="365129"/>
            <a:ext cx="7981950" cy="777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Microservice: advantages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2"/>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a:t>
            </a:r>
            <a:endParaRPr b="1" i="0" sz="3600" u="none" cap="none" strike="noStrike">
              <a:solidFill>
                <a:srgbClr val="000000"/>
              </a:solidFill>
              <a:latin typeface="Calibri"/>
              <a:ea typeface="Calibri"/>
              <a:cs typeface="Calibri"/>
              <a:sym typeface="Calibri"/>
            </a:endParaRPr>
          </a:p>
        </p:txBody>
      </p:sp>
      <p:sp>
        <p:nvSpPr>
          <p:cNvPr id="356" name="Google Shape;356;p62"/>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Kubernetes can be setup on multiple clouds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Google(GCP) &amp; Microsoft offer Kubernetes as a service, with reliable experiences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AWS has two great open source methods, ’Kops’ and </a:t>
            </a:r>
            <a:r>
              <a:rPr b="0" i="0" lang="en-US" sz="2200" u="none" cap="none" strike="noStrike">
                <a:solidFill>
                  <a:schemeClr val="dk1"/>
                </a:solidFill>
                <a:latin typeface="Calibri"/>
                <a:ea typeface="Calibri"/>
                <a:cs typeface="Calibri"/>
                <a:sym typeface="Calibri"/>
              </a:rPr>
              <a:t>Heptio’s</a:t>
            </a:r>
            <a:r>
              <a:rPr b="0" i="0" lang="en-US" sz="2200" u="none" cap="none" strike="noStrike">
                <a:solidFill>
                  <a:schemeClr val="dk1"/>
                </a:solidFill>
                <a:latin typeface="Calibri"/>
                <a:ea typeface="Calibri"/>
                <a:cs typeface="Calibri"/>
                <a:sym typeface="Calibri"/>
              </a:rPr>
              <a:t> Cloud Formation Script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Last year AWS added Kubernetes as a Service</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Kubernetes can readily be setup locally, with ‘Minikube’ or ‘kubeadm’</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3"/>
          <p:cNvSpPr txBox="1"/>
          <p:nvPr>
            <p:ph type="title"/>
          </p:nvPr>
        </p:nvSpPr>
        <p:spPr>
          <a:xfrm>
            <a:off x="628650" y="365128"/>
            <a:ext cx="788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Setup (AWS) - K</a:t>
            </a:r>
            <a:r>
              <a:rPr lang="en-US">
                <a:solidFill>
                  <a:srgbClr val="000000"/>
                </a:solidFill>
              </a:rPr>
              <a:t>ubeadm</a:t>
            </a:r>
            <a:endParaRPr b="1" i="0" sz="3600" u="none" cap="none" strike="noStrike">
              <a:solidFill>
                <a:srgbClr val="000000"/>
              </a:solidFill>
              <a:latin typeface="Calibri"/>
              <a:ea typeface="Calibri"/>
              <a:cs typeface="Calibri"/>
              <a:sym typeface="Calibri"/>
            </a:endParaRPr>
          </a:p>
        </p:txBody>
      </p:sp>
      <p:sp>
        <p:nvSpPr>
          <p:cNvPr id="362" name="Google Shape;362;p63"/>
          <p:cNvSpPr txBox="1"/>
          <p:nvPr>
            <p:ph idx="1" type="body"/>
          </p:nvPr>
        </p:nvSpPr>
        <p:spPr>
          <a:xfrm>
            <a:off x="457200" y="1354138"/>
            <a:ext cx="8400900" cy="4792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80"/>
              <a:buFont typeface="Noto Sans Symbols"/>
              <a:buNone/>
            </a:pPr>
            <a:r>
              <a:rPr b="0" lang="en-US" sz="2200"/>
              <a:t>We will use AWS for this class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Each student will log on to a AWS EC2 machine</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1 node will be used as a master and client</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use set up instructions on github</a:t>
            </a:r>
            <a:endParaRPr b="0"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rgbClr val="000000"/>
              </a:buClr>
              <a:buSzPts val="2200"/>
              <a:buFont typeface="Noto Sans Symbols"/>
              <a:buChar char="▪"/>
            </a:pPr>
            <a:r>
              <a:rPr b="0" lang="en-US" sz="2200"/>
              <a:t>We will see a demo to use 2 nodes and treat them as a cluster.</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4"/>
          <p:cNvSpPr txBox="1"/>
          <p:nvPr>
            <p:ph type="title"/>
          </p:nvPr>
        </p:nvSpPr>
        <p:spPr>
          <a:xfrm>
            <a:off x="4762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b="1" i="0" lang="en-US" sz="3600" u="none" cap="none" strike="noStrike">
                <a:solidFill>
                  <a:srgbClr val="000000"/>
                </a:solidFill>
                <a:latin typeface="Calibri"/>
                <a:ea typeface="Calibri"/>
                <a:cs typeface="Calibri"/>
                <a:sym typeface="Calibri"/>
              </a:rPr>
              <a:t>Local Kubernetes</a:t>
            </a:r>
            <a:br>
              <a:rPr b="1" i="0" lang="en-US" sz="3600" u="none" cap="none" strike="noStrike">
                <a:solidFill>
                  <a:srgbClr val="000000"/>
                </a:solidFill>
                <a:latin typeface="Calibri"/>
                <a:ea typeface="Calibri"/>
                <a:cs typeface="Calibri"/>
                <a:sym typeface="Calibri"/>
              </a:rPr>
            </a:br>
            <a:endParaRPr b="1" i="0" sz="3600" u="none" cap="none" strike="noStrike">
              <a:solidFill>
                <a:srgbClr val="000000"/>
              </a:solidFill>
              <a:latin typeface="Calibri"/>
              <a:ea typeface="Calibri"/>
              <a:cs typeface="Calibri"/>
              <a:sym typeface="Calibri"/>
            </a:endParaRPr>
          </a:p>
        </p:txBody>
      </p:sp>
      <p:sp>
        <p:nvSpPr>
          <p:cNvPr id="368" name="Google Shape;368;p64"/>
          <p:cNvSpPr txBox="1"/>
          <p:nvPr>
            <p:ph idx="1" type="body"/>
          </p:nvPr>
        </p:nvSpPr>
        <p:spPr>
          <a:xfrm>
            <a:off x="628650" y="1058325"/>
            <a:ext cx="7886700" cy="511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40"/>
              </a:spcBef>
              <a:spcAft>
                <a:spcPts val="0"/>
              </a:spcAft>
              <a:buClr>
                <a:schemeClr val="accent3"/>
              </a:buClr>
              <a:buSzPts val="2880"/>
              <a:buFont typeface="Noto Sans Symbols"/>
              <a:buNone/>
            </a:pPr>
            <a:r>
              <a:rPr b="0" lang="en-US" sz="2200"/>
              <a:t>Use the instructions to run the 4 instructions </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will set up master</a:t>
            </a:r>
            <a:endParaRPr b="0" sz="2200"/>
          </a:p>
          <a:p>
            <a:pPr indent="0" lvl="0" marL="0" marR="0" rtl="0" algn="l">
              <a:lnSpc>
                <a:spcPct val="90000"/>
              </a:lnSpc>
              <a:spcBef>
                <a:spcPts val="640"/>
              </a:spcBef>
              <a:spcAft>
                <a:spcPts val="0"/>
              </a:spcAft>
              <a:buClr>
                <a:schemeClr val="accent3"/>
              </a:buClr>
              <a:buSzPts val="2880"/>
              <a:buFont typeface="Noto Sans Symbols"/>
              <a:buNone/>
            </a:pPr>
            <a:r>
              <a:rPr b="0" lang="en-US" sz="2200"/>
              <a:t>-- enable networking, untaint the master node</a:t>
            </a:r>
            <a:endParaRPr b="0" sz="2200"/>
          </a:p>
          <a:p>
            <a:pPr indent="0" lvl="0" marL="0" marR="0" rtl="0" algn="l">
              <a:lnSpc>
                <a:spcPct val="90000"/>
              </a:lnSpc>
              <a:spcBef>
                <a:spcPts val="280"/>
              </a:spcBef>
              <a:spcAft>
                <a:spcPts val="0"/>
              </a:spcAft>
              <a:buClr>
                <a:schemeClr val="accent3"/>
              </a:buClr>
              <a:buSzPts val="1260"/>
              <a:buFont typeface="Noto Sans Symbols"/>
              <a:buNone/>
            </a:pPr>
            <a:r>
              <a:rPr b="0" lang="en-US" sz="2200"/>
              <a:t>-- should be able to run commands</a:t>
            </a:r>
            <a:endParaRPr b="0" sz="2200"/>
          </a:p>
          <a:p>
            <a:pPr indent="0" lvl="0" marL="0" marR="0" rtl="0" algn="l">
              <a:lnSpc>
                <a:spcPct val="90000"/>
              </a:lnSpc>
              <a:spcBef>
                <a:spcPts val="280"/>
              </a:spcBef>
              <a:spcAft>
                <a:spcPts val="0"/>
              </a:spcAft>
              <a:buClr>
                <a:schemeClr val="accent3"/>
              </a:buClr>
              <a:buSzPts val="1260"/>
              <a:buFont typeface="Noto Sans Symbols"/>
              <a:buNone/>
            </a:pPr>
            <a:r>
              <a:t/>
            </a:r>
            <a:endParaRPr b="0" sz="2200"/>
          </a:p>
          <a:p>
            <a:pPr indent="0" lvl="0" marL="0" marR="0" rtl="0" algn="l">
              <a:lnSpc>
                <a:spcPct val="90000"/>
              </a:lnSpc>
              <a:spcBef>
                <a:spcPts val="480"/>
              </a:spcBef>
              <a:spcAft>
                <a:spcPts val="0"/>
              </a:spcAft>
              <a:buClr>
                <a:schemeClr val="accent3"/>
              </a:buClr>
              <a:buSzPts val="2160"/>
              <a:buFont typeface="Noto Sans Symbols"/>
              <a:buNone/>
            </a:pPr>
            <a:r>
              <a:rPr b="0" lang="en-US" sz="2200" u="sng">
                <a:solidFill>
                  <a:srgbClr val="000000"/>
                </a:solidFill>
                <a:hlinkClick r:id="rId3"/>
              </a:rPr>
              <a:t>https://github.com/abhikbanerjee/Kubernetes_Exercise_Files/blob/master/AWS_setup_files/Kubernetes_Setup_AWS.md</a:t>
            </a:r>
            <a:r>
              <a:rPr b="0" lang="en-US" sz="2200">
                <a:solidFill>
                  <a:srgbClr val="000000"/>
                </a:solidFill>
              </a:rPr>
              <a:t> </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5"/>
          <p:cNvSpPr txBox="1"/>
          <p:nvPr>
            <p:ph type="title"/>
          </p:nvPr>
        </p:nvSpPr>
        <p:spPr>
          <a:xfrm>
            <a:off x="400050" y="-1682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Example Commands</a:t>
            </a:r>
            <a:endParaRPr b="1" i="0" sz="3600" u="none" cap="none" strike="noStrike">
              <a:solidFill>
                <a:srgbClr val="000000"/>
              </a:solidFill>
              <a:latin typeface="Calibri"/>
              <a:ea typeface="Calibri"/>
              <a:cs typeface="Calibri"/>
              <a:sym typeface="Calibri"/>
            </a:endParaRPr>
          </a:p>
        </p:txBody>
      </p:sp>
      <p:sp>
        <p:nvSpPr>
          <p:cNvPr id="374" name="Google Shape;374;p65"/>
          <p:cNvSpPr txBox="1"/>
          <p:nvPr>
            <p:ph idx="1" type="body"/>
          </p:nvPr>
        </p:nvSpPr>
        <p:spPr>
          <a:xfrm>
            <a:off x="628650" y="762000"/>
            <a:ext cx="7886700" cy="1957800"/>
          </a:xfrm>
          <a:prstGeom prst="rect">
            <a:avLst/>
          </a:prstGeom>
          <a:noFill/>
          <a:ln>
            <a:noFill/>
          </a:ln>
        </p:spPr>
        <p:txBody>
          <a:bodyPr anchorCtr="0" anchor="t" bIns="45700" lIns="91425" spcFirstLastPara="1" rIns="91425" wrap="square" tIns="45700">
            <a:noAutofit/>
          </a:bodyPr>
          <a:lstStyle/>
          <a:p>
            <a:pPr indent="0" lvl="0" marL="203200" rtl="0" algn="l">
              <a:lnSpc>
                <a:spcPct val="100000"/>
              </a:lnSpc>
              <a:spcBef>
                <a:spcPts val="640"/>
              </a:spcBef>
              <a:spcAft>
                <a:spcPts val="0"/>
              </a:spcAft>
              <a:buClr>
                <a:schemeClr val="dk1"/>
              </a:buClr>
              <a:buSzPts val="2000"/>
              <a:buFont typeface="Calibri"/>
              <a:buNone/>
            </a:pPr>
            <a:r>
              <a:rPr b="0" lang="en-US" sz="2200"/>
              <a:t>kubectl get nodes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services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pods --all-namespaces -o wide</a:t>
            </a:r>
            <a:endParaRPr b="0" sz="2200"/>
          </a:p>
          <a:p>
            <a:pPr indent="0" lvl="0" marL="203200" rtl="0" algn="l">
              <a:lnSpc>
                <a:spcPct val="100000"/>
              </a:lnSpc>
              <a:spcBef>
                <a:spcPts val="640"/>
              </a:spcBef>
              <a:spcAft>
                <a:spcPts val="0"/>
              </a:spcAft>
              <a:buClr>
                <a:schemeClr val="dk1"/>
              </a:buClr>
              <a:buSzPts val="2000"/>
              <a:buFont typeface="Calibri"/>
              <a:buNone/>
            </a:pPr>
            <a:r>
              <a:rPr b="0" lang="en-US" sz="2200"/>
              <a:t>kubectl get deployment --all-namespaces -o wide</a:t>
            </a:r>
            <a:endParaRPr b="0" sz="2200"/>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375" name="Google Shape;375;p65"/>
          <p:cNvPicPr preferRelativeResize="0"/>
          <p:nvPr/>
        </p:nvPicPr>
        <p:blipFill>
          <a:blip r:embed="rId3">
            <a:alphaModFix/>
          </a:blip>
          <a:stretch>
            <a:fillRect/>
          </a:stretch>
        </p:blipFill>
        <p:spPr>
          <a:xfrm>
            <a:off x="1028700" y="2749450"/>
            <a:ext cx="7258052" cy="3071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6"/>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a:t>
            </a:r>
            <a:endParaRPr b="1" i="0" sz="3600" u="none" cap="none" strike="noStrike">
              <a:solidFill>
                <a:srgbClr val="000000"/>
              </a:solidFill>
              <a:latin typeface="Calibri"/>
              <a:ea typeface="Calibri"/>
              <a:cs typeface="Calibri"/>
              <a:sym typeface="Calibri"/>
            </a:endParaRPr>
          </a:p>
        </p:txBody>
      </p:sp>
      <p:pic>
        <p:nvPicPr>
          <p:cNvPr id="381" name="Google Shape;381;p66"/>
          <p:cNvPicPr preferRelativeResize="0"/>
          <p:nvPr/>
        </p:nvPicPr>
        <p:blipFill rotWithShape="1">
          <a:blip r:embed="rId3">
            <a:alphaModFix/>
          </a:blip>
          <a:srcRect b="0" l="0" r="0" t="0"/>
          <a:stretch/>
        </p:blipFill>
        <p:spPr>
          <a:xfrm>
            <a:off x="2768600" y="1905000"/>
            <a:ext cx="3594100" cy="2260600"/>
          </a:xfrm>
          <a:prstGeom prst="rect">
            <a:avLst/>
          </a:prstGeom>
          <a:noFill/>
          <a:ln>
            <a:noFill/>
          </a:ln>
        </p:spPr>
      </p:pic>
      <p:pic>
        <p:nvPicPr>
          <p:cNvPr id="382" name="Google Shape;382;p66"/>
          <p:cNvPicPr preferRelativeResize="0"/>
          <p:nvPr/>
        </p:nvPicPr>
        <p:blipFill rotWithShape="1">
          <a:blip r:embed="rId4">
            <a:alphaModFix/>
          </a:blip>
          <a:srcRect b="0" l="0" r="0" t="0"/>
          <a:stretch/>
        </p:blipFill>
        <p:spPr>
          <a:xfrm>
            <a:off x="5678103" y="3492500"/>
            <a:ext cx="3389697" cy="1917700"/>
          </a:xfrm>
          <a:prstGeom prst="rect">
            <a:avLst/>
          </a:prstGeom>
          <a:noFill/>
          <a:ln>
            <a:noFill/>
          </a:ln>
        </p:spPr>
      </p:pic>
      <p:pic>
        <p:nvPicPr>
          <p:cNvPr id="383" name="Google Shape;383;p66"/>
          <p:cNvPicPr preferRelativeResize="0"/>
          <p:nvPr/>
        </p:nvPicPr>
        <p:blipFill rotWithShape="1">
          <a:blip r:embed="rId5">
            <a:alphaModFix/>
          </a:blip>
          <a:srcRect b="0" l="0" r="0" t="0"/>
          <a:stretch/>
        </p:blipFill>
        <p:spPr>
          <a:xfrm>
            <a:off x="0" y="3568700"/>
            <a:ext cx="3389696" cy="1917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7"/>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Situation</a:t>
            </a:r>
            <a:endParaRPr b="1" i="0" sz="3600" u="none" cap="none" strike="noStrike">
              <a:solidFill>
                <a:srgbClr val="000000"/>
              </a:solidFill>
              <a:latin typeface="Calibri"/>
              <a:ea typeface="Calibri"/>
              <a:cs typeface="Calibri"/>
              <a:sym typeface="Calibri"/>
            </a:endParaRPr>
          </a:p>
        </p:txBody>
      </p:sp>
      <p:sp>
        <p:nvSpPr>
          <p:cNvPr id="389" name="Google Shape;389;p67"/>
          <p:cNvSpPr txBox="1"/>
          <p:nvPr>
            <p:ph idx="1" type="body"/>
          </p:nvPr>
        </p:nvSpPr>
        <p:spPr>
          <a:xfrm>
            <a:off x="624700" y="685800"/>
            <a:ext cx="3306300" cy="5558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Pokemon Go launched a hit app! The application was a viral, overnight roaring success.</a:t>
            </a:r>
            <a:endParaRPr b="1" i="0" sz="2200" u="none" cap="none" strike="noStrike">
              <a:solidFill>
                <a:schemeClr val="dk1"/>
              </a:solidFill>
              <a:latin typeface="Calibri"/>
              <a:ea typeface="Calibri"/>
              <a:cs typeface="Calibri"/>
              <a:sym typeface="Calibri"/>
            </a:endParaRPr>
          </a:p>
          <a:p>
            <a:pPr indent="0" lvl="0" marL="0" marR="0" rtl="0" algn="l">
              <a:lnSpc>
                <a:spcPct val="80000"/>
              </a:lnSpc>
              <a:spcBef>
                <a:spcPts val="444"/>
              </a:spcBef>
              <a:spcAft>
                <a:spcPts val="0"/>
              </a:spcAft>
              <a:buClr>
                <a:schemeClr val="accent3"/>
              </a:buClr>
              <a:buSzPts val="1998"/>
              <a:buFont typeface="Noto Sans Symbols"/>
              <a:buNone/>
            </a:pPr>
            <a:r>
              <a:rPr b="0" i="0" lang="en-US" sz="2200" u="none" cap="none" strike="noStrike">
                <a:solidFill>
                  <a:schemeClr val="dk1"/>
                </a:solidFill>
                <a:latin typeface="Calibri"/>
                <a:ea typeface="Calibri"/>
                <a:cs typeface="Calibri"/>
                <a:sym typeface="Calibri"/>
              </a:rPr>
              <a:t> The challenge? It rapidly had 50x the worst case traffic estimate and grew rapidly</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Achieved the same active users in a month that took Twitter years to reach</a:t>
            </a:r>
            <a:endParaRPr b="1" i="0" sz="2200" u="none" cap="none" strike="noStrike">
              <a:solidFill>
                <a:schemeClr val="dk1"/>
              </a:solidFill>
              <a:latin typeface="Calibri"/>
              <a:ea typeface="Calibri"/>
              <a:cs typeface="Calibri"/>
              <a:sym typeface="Calibri"/>
            </a:endParaRPr>
          </a:p>
          <a:p>
            <a:pPr indent="-470027" lvl="0" marL="457200" marR="0" rtl="0" algn="l">
              <a:lnSpc>
                <a:spcPct val="80000"/>
              </a:lnSpc>
              <a:spcBef>
                <a:spcPts val="444"/>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most downloaded app in history within a few days</a:t>
            </a:r>
            <a:endParaRPr b="1" i="0" sz="2200" u="none" cap="none" strike="noStrike">
              <a:solidFill>
                <a:schemeClr val="dk1"/>
              </a:solidFill>
              <a:latin typeface="Calibri"/>
              <a:ea typeface="Calibri"/>
              <a:cs typeface="Calibri"/>
              <a:sym typeface="Calibri"/>
            </a:endParaRPr>
          </a:p>
        </p:txBody>
      </p:sp>
      <p:pic>
        <p:nvPicPr>
          <p:cNvPr id="390" name="Google Shape;390;p67"/>
          <p:cNvPicPr preferRelativeResize="0"/>
          <p:nvPr/>
        </p:nvPicPr>
        <p:blipFill rotWithShape="1">
          <a:blip r:embed="rId3">
            <a:alphaModFix/>
          </a:blip>
          <a:srcRect b="0" l="0" r="0" t="0"/>
          <a:stretch/>
        </p:blipFill>
        <p:spPr>
          <a:xfrm>
            <a:off x="4114800" y="741590"/>
            <a:ext cx="4842933" cy="2724150"/>
          </a:xfrm>
          <a:prstGeom prst="rect">
            <a:avLst/>
          </a:prstGeom>
          <a:noFill/>
          <a:ln>
            <a:noFill/>
          </a:ln>
        </p:spPr>
      </p:pic>
      <p:pic>
        <p:nvPicPr>
          <p:cNvPr id="391" name="Google Shape;391;p67"/>
          <p:cNvPicPr preferRelativeResize="0"/>
          <p:nvPr/>
        </p:nvPicPr>
        <p:blipFill rotWithShape="1">
          <a:blip r:embed="rId4">
            <a:alphaModFix/>
          </a:blip>
          <a:srcRect b="0" l="0" r="0" t="0"/>
          <a:stretch/>
        </p:blipFill>
        <p:spPr>
          <a:xfrm>
            <a:off x="6612466" y="3793177"/>
            <a:ext cx="2317926" cy="1851561"/>
          </a:xfrm>
          <a:prstGeom prst="rect">
            <a:avLst/>
          </a:prstGeom>
          <a:noFill/>
          <a:ln>
            <a:noFill/>
          </a:ln>
        </p:spPr>
      </p:pic>
      <p:pic>
        <p:nvPicPr>
          <p:cNvPr id="392" name="Google Shape;392;p67"/>
          <p:cNvPicPr preferRelativeResize="0"/>
          <p:nvPr/>
        </p:nvPicPr>
        <p:blipFill rotWithShape="1">
          <a:blip r:embed="rId5">
            <a:alphaModFix/>
          </a:blip>
          <a:srcRect b="0" l="0" r="0" t="0"/>
          <a:stretch/>
        </p:blipFill>
        <p:spPr>
          <a:xfrm>
            <a:off x="4114800" y="3793177"/>
            <a:ext cx="2313711" cy="18179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8"/>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sp>
        <p:nvSpPr>
          <p:cNvPr id="398" name="Google Shape;398;p68"/>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400" u="none" cap="none" strike="noStrike">
                <a:solidFill>
                  <a:schemeClr val="dk1"/>
                </a:solidFill>
                <a:latin typeface="Calibri"/>
                <a:ea typeface="Calibri"/>
                <a:cs typeface="Calibri"/>
                <a:sym typeface="Calibri"/>
              </a:rPr>
              <a:t>Application for the logic ran on Google Container Engine </a:t>
            </a:r>
            <a:r>
              <a:rPr b="0" i="0" lang="en-US" sz="2200" u="none" cap="none" strike="noStrike">
                <a:solidFill>
                  <a:schemeClr val="dk1"/>
                </a:solidFill>
                <a:latin typeface="Calibri"/>
                <a:ea typeface="Calibri"/>
                <a:cs typeface="Calibri"/>
                <a:sym typeface="Calibri"/>
              </a:rPr>
              <a:t>powered by Kubernetes.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Enabled automation to scale the application to millions of users</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Also enabled upgrading the version of the cluster and load balancer without downtime while millions of players were online</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399" name="Google Shape;399;p68"/>
          <p:cNvPicPr preferRelativeResize="0"/>
          <p:nvPr/>
        </p:nvPicPr>
        <p:blipFill rotWithShape="1">
          <a:blip r:embed="rId3">
            <a:alphaModFix/>
          </a:blip>
          <a:srcRect b="0" l="0" r="0" t="0"/>
          <a:stretch/>
        </p:blipFill>
        <p:spPr>
          <a:xfrm>
            <a:off x="5071836" y="3695700"/>
            <a:ext cx="3454400" cy="1943100"/>
          </a:xfrm>
          <a:prstGeom prst="rect">
            <a:avLst/>
          </a:prstGeom>
          <a:noFill/>
          <a:ln>
            <a:noFill/>
          </a:ln>
        </p:spPr>
      </p:pic>
      <p:pic>
        <p:nvPicPr>
          <p:cNvPr id="400" name="Google Shape;400;p68"/>
          <p:cNvPicPr preferRelativeResize="0"/>
          <p:nvPr/>
        </p:nvPicPr>
        <p:blipFill rotWithShape="1">
          <a:blip r:embed="rId4">
            <a:alphaModFix/>
          </a:blip>
          <a:srcRect b="0" l="0" r="0" t="0"/>
          <a:stretch/>
        </p:blipFill>
        <p:spPr>
          <a:xfrm>
            <a:off x="661308" y="3543300"/>
            <a:ext cx="3413908" cy="209955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9"/>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Action</a:t>
            </a:r>
            <a:endParaRPr b="1" i="0" sz="3600" u="none" cap="none" strike="noStrike">
              <a:solidFill>
                <a:srgbClr val="000000"/>
              </a:solidFill>
              <a:latin typeface="Calibri"/>
              <a:ea typeface="Calibri"/>
              <a:cs typeface="Calibri"/>
              <a:sym typeface="Calibri"/>
            </a:endParaRPr>
          </a:p>
        </p:txBody>
      </p:sp>
      <p:pic>
        <p:nvPicPr>
          <p:cNvPr id="406" name="Google Shape;406;p69"/>
          <p:cNvPicPr preferRelativeResize="0"/>
          <p:nvPr/>
        </p:nvPicPr>
        <p:blipFill rotWithShape="1">
          <a:blip r:embed="rId3">
            <a:alphaModFix/>
          </a:blip>
          <a:srcRect b="0" l="0" r="0" t="0"/>
          <a:stretch/>
        </p:blipFill>
        <p:spPr>
          <a:xfrm>
            <a:off x="6664582" y="4160570"/>
            <a:ext cx="1804257" cy="1562100"/>
          </a:xfrm>
          <a:prstGeom prst="rect">
            <a:avLst/>
          </a:prstGeom>
          <a:noFill/>
          <a:ln>
            <a:noFill/>
          </a:ln>
        </p:spPr>
      </p:pic>
      <p:sp>
        <p:nvSpPr>
          <p:cNvPr id="407" name="Google Shape;407;p69"/>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Even Google doesn’t have unlimited resources and engineers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Google CRE (Cloud Reliability Engineer team) worked closely with Niantic to review and optimize the architecture.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Pokemon Go used Cloud Datastore, a cloud native NoSQL database. </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This enabled the application to scale without the sharding requirements that would have been needed with MySQL or Postgres for example</a:t>
            </a:r>
            <a:endParaRPr b="1" i="0" sz="2200" u="none" cap="none" strike="noStrike">
              <a:solidFill>
                <a:schemeClr val="dk1"/>
              </a:solidFill>
              <a:latin typeface="Calibri"/>
              <a:ea typeface="Calibri"/>
              <a:cs typeface="Calibri"/>
              <a:sym typeface="Calibri"/>
            </a:endParaRPr>
          </a:p>
          <a:p>
            <a:pPr indent="0" lvl="0" marL="0" marR="0" rtl="0" algn="l">
              <a:lnSpc>
                <a:spcPct val="90000"/>
              </a:lnSpc>
              <a:spcBef>
                <a:spcPts val="480"/>
              </a:spcBef>
              <a:spcAft>
                <a:spcPts val="0"/>
              </a:spcAft>
              <a:buClr>
                <a:schemeClr val="accent3"/>
              </a:buClr>
              <a:buSzPts val="2160"/>
              <a:buFont typeface="Noto Sans Symbols"/>
              <a:buNone/>
            </a:pPr>
            <a:r>
              <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408" name="Google Shape;408;p69"/>
          <p:cNvPicPr preferRelativeResize="0"/>
          <p:nvPr/>
        </p:nvPicPr>
        <p:blipFill rotWithShape="1">
          <a:blip r:embed="rId4">
            <a:alphaModFix/>
          </a:blip>
          <a:srcRect b="0" l="0" r="0" t="0"/>
          <a:stretch/>
        </p:blipFill>
        <p:spPr>
          <a:xfrm>
            <a:off x="762000" y="4179620"/>
            <a:ext cx="5029200" cy="167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3"/>
          <p:cNvSpPr txBox="1"/>
          <p:nvPr/>
        </p:nvSpPr>
        <p:spPr>
          <a:xfrm>
            <a:off x="3948205" y="1904999"/>
            <a:ext cx="4052793" cy="12954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1" i="0" lang="en-US" sz="2800" u="none" cap="none" strike="noStrike">
                <a:solidFill>
                  <a:schemeClr val="dk1"/>
                </a:solidFill>
                <a:latin typeface="Calibri"/>
                <a:ea typeface="Calibri"/>
                <a:cs typeface="Calibri"/>
                <a:sym typeface="Calibri"/>
              </a:rPr>
              <a:t>Who is your instructor?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600"/>
              <a:buFont typeface="Calibri"/>
              <a:buNone/>
            </a:pPr>
            <a:r>
              <a:rPr b="1" i="1" lang="en-US" sz="2400" u="none" cap="none" strike="noStrike">
                <a:solidFill>
                  <a:schemeClr val="dk1"/>
                </a:solidFill>
                <a:latin typeface="Calibri"/>
                <a:ea typeface="Calibri"/>
                <a:cs typeface="Calibri"/>
                <a:sym typeface="Calibri"/>
              </a:rPr>
              <a:t>A little about me…</a:t>
            </a:r>
            <a:endParaRPr b="0" i="0" sz="1400" u="none" cap="none" strike="noStrike">
              <a:solidFill>
                <a:srgbClr val="000000"/>
              </a:solidFill>
              <a:latin typeface="Arial"/>
              <a:ea typeface="Arial"/>
              <a:cs typeface="Arial"/>
              <a:sym typeface="Arial"/>
            </a:endParaRPr>
          </a:p>
        </p:txBody>
      </p:sp>
      <p:pic>
        <p:nvPicPr>
          <p:cNvPr descr="http://decarbonisesa.files.wordpress.com/2011/07/who-are-we.jpg" id="225" name="Google Shape;225;p43"/>
          <p:cNvPicPr preferRelativeResize="0"/>
          <p:nvPr/>
        </p:nvPicPr>
        <p:blipFill rotWithShape="1">
          <a:blip r:embed="rId3">
            <a:alphaModFix/>
          </a:blip>
          <a:srcRect b="0" l="0" r="0" t="0"/>
          <a:stretch/>
        </p:blipFill>
        <p:spPr>
          <a:xfrm>
            <a:off x="2147793" y="1676400"/>
            <a:ext cx="1419411" cy="1447800"/>
          </a:xfrm>
          <a:prstGeom prst="rect">
            <a:avLst/>
          </a:prstGeom>
          <a:noFill/>
          <a:ln>
            <a:noFill/>
          </a:ln>
          <a:effectLst>
            <a:outerShdw blurRad="292100" rotWithShape="0" algn="tl" dir="2700000" dist="139700">
              <a:srgbClr val="333333">
                <a:alpha val="63921"/>
              </a:srgbClr>
            </a:outerShdw>
          </a:effectLst>
        </p:spPr>
      </p:pic>
      <p:cxnSp>
        <p:nvCxnSpPr>
          <p:cNvPr id="226" name="Google Shape;226;p43"/>
          <p:cNvCxnSpPr/>
          <p:nvPr/>
        </p:nvCxnSpPr>
        <p:spPr>
          <a:xfrm>
            <a:off x="457200" y="3505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7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Pokemon Go: Result</a:t>
            </a:r>
            <a:endParaRPr b="1" i="0" sz="3600" u="none" cap="none" strike="noStrike">
              <a:solidFill>
                <a:srgbClr val="000000"/>
              </a:solidFill>
              <a:latin typeface="Calibri"/>
              <a:ea typeface="Calibri"/>
              <a:cs typeface="Calibri"/>
              <a:sym typeface="Calibri"/>
            </a:endParaRPr>
          </a:p>
        </p:txBody>
      </p:sp>
      <p:sp>
        <p:nvSpPr>
          <p:cNvPr id="414" name="Google Shape;414;p70"/>
          <p:cNvSpPr txBox="1"/>
          <p:nvPr>
            <p:ph idx="1" type="body"/>
          </p:nvPr>
        </p:nvSpPr>
        <p:spPr>
          <a:xfrm>
            <a:off x="624692" y="1295400"/>
            <a:ext cx="8214508" cy="449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160"/>
              <a:buFont typeface="Noto Sans Symbols"/>
              <a:buNone/>
            </a:pPr>
            <a:r>
              <a:rPr b="0" i="0" lang="en-US" sz="2200" u="none" cap="none" strike="noStrike">
                <a:solidFill>
                  <a:schemeClr val="dk1"/>
                </a:solidFill>
                <a:latin typeface="Calibri"/>
                <a:ea typeface="Calibri"/>
                <a:cs typeface="Calibri"/>
                <a:sym typeface="Calibri"/>
              </a:rPr>
              <a:t>Was able to launch in Japan a mere two weeks after the US launch, where they received 3x the US users without incident.</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the largest Kubernetes deployment ever, with multitude of bugs identified, fixed and merged into the open source repo</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The cluster ended up utilizing tens of thousands of cores</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Arguably the first successful overnight/viral planet-wide launch</a:t>
            </a:r>
            <a:endParaRPr b="1"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Was eventually downloaded more than 500 million times and 25 million players at peak</a:t>
            </a:r>
            <a:endParaRPr b="0" i="0" sz="2200" u="none" cap="none" strike="noStrike">
              <a:solidFill>
                <a:schemeClr val="dk1"/>
              </a:solidFill>
              <a:latin typeface="Calibri"/>
              <a:ea typeface="Calibri"/>
              <a:cs typeface="Calibri"/>
              <a:sym typeface="Calibri"/>
            </a:endParaRPr>
          </a:p>
          <a:p>
            <a:pPr indent="-459740" lvl="0" marL="457200" marR="0" rtl="0" algn="l">
              <a:lnSpc>
                <a:spcPct val="90000"/>
              </a:lnSpc>
              <a:spcBef>
                <a:spcPts val="48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Inspired users to walk over 5.4 billion miles over the course of a year due to gameplay</a:t>
            </a:r>
            <a:endParaRPr b="0" i="0" sz="2200" u="none" cap="none" strike="noStrike">
              <a:solidFill>
                <a:schemeClr val="dk1"/>
              </a:solidFill>
              <a:latin typeface="Calibri"/>
              <a:ea typeface="Calibri"/>
              <a:cs typeface="Calibri"/>
              <a:sym typeface="Calibri"/>
            </a:endParaRPr>
          </a:p>
          <a:p>
            <a:pPr indent="-320040" lvl="0" marL="457200" marR="0" rtl="0" algn="l">
              <a:lnSpc>
                <a:spcPct val="90000"/>
              </a:lnSpc>
              <a:spcBef>
                <a:spcPts val="480"/>
              </a:spcBef>
              <a:spcAft>
                <a:spcPts val="0"/>
              </a:spcAft>
              <a:buClr>
                <a:schemeClr val="accent3"/>
              </a:buClr>
              <a:buSzPts val="216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71"/>
          <p:cNvSpPr txBox="1"/>
          <p:nvPr>
            <p:ph type="title"/>
          </p:nvPr>
        </p:nvSpPr>
        <p:spPr>
          <a:xfrm>
            <a:off x="457200" y="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Advantages</a:t>
            </a:r>
            <a:endParaRPr b="1" i="0" sz="3600" u="none" cap="none" strike="noStrike">
              <a:solidFill>
                <a:schemeClr val="dk1"/>
              </a:solidFill>
              <a:latin typeface="Calibri"/>
              <a:ea typeface="Calibri"/>
              <a:cs typeface="Calibri"/>
              <a:sym typeface="Calibri"/>
            </a:endParaRPr>
          </a:p>
        </p:txBody>
      </p:sp>
      <p:sp>
        <p:nvSpPr>
          <p:cNvPr id="420" name="Google Shape;420;p71"/>
          <p:cNvSpPr txBox="1"/>
          <p:nvPr>
            <p:ph idx="1" type="body"/>
          </p:nvPr>
        </p:nvSpPr>
        <p:spPr>
          <a:xfrm>
            <a:off x="628650" y="990601"/>
            <a:ext cx="7677300" cy="20574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Portable</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Isolated</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Lighter footprint &amp; overhead (vs VMs)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Simplify Devops practices</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Speed up Continuous Integration</a:t>
            </a:r>
            <a:endParaRPr sz="2200"/>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Empower Microservice architectures and adoption</a:t>
            </a:r>
            <a:endParaRPr sz="2200"/>
          </a:p>
          <a:p>
            <a:pPr indent="0" lvl="0" marL="342900" marR="0" rtl="0" algn="l">
              <a:lnSpc>
                <a:spcPct val="80000"/>
              </a:lnSpc>
              <a:spcBef>
                <a:spcPts val="640"/>
              </a:spcBef>
              <a:spcAft>
                <a:spcPts val="0"/>
              </a:spcAft>
              <a:buClr>
                <a:schemeClr val="dk1"/>
              </a:buClr>
              <a:buSzPts val="2720"/>
              <a:buFont typeface="Calibri"/>
              <a:buNone/>
            </a:pPr>
            <a:r>
              <a:t/>
            </a:r>
            <a:endParaRPr b="0" i="0" sz="2720" u="none" cap="none" strike="noStrike">
              <a:solidFill>
                <a:schemeClr val="dk1"/>
              </a:solidFill>
              <a:latin typeface="Calibri"/>
              <a:ea typeface="Calibri"/>
              <a:cs typeface="Calibri"/>
              <a:sym typeface="Calibri"/>
            </a:endParaRPr>
          </a:p>
        </p:txBody>
      </p:sp>
      <p:pic>
        <p:nvPicPr>
          <p:cNvPr id="421" name="Google Shape;421;p71"/>
          <p:cNvPicPr preferRelativeResize="0"/>
          <p:nvPr/>
        </p:nvPicPr>
        <p:blipFill rotWithShape="1">
          <a:blip r:embed="rId3">
            <a:alphaModFix/>
          </a:blip>
          <a:srcRect b="0" l="0" r="0" t="0"/>
          <a:stretch/>
        </p:blipFill>
        <p:spPr>
          <a:xfrm>
            <a:off x="1676400" y="3733800"/>
            <a:ext cx="5679025" cy="2300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7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Challenges with multiple containers</a:t>
            </a:r>
            <a:endParaRPr b="1" i="0" sz="3600" u="none" cap="none" strike="noStrike">
              <a:solidFill>
                <a:schemeClr val="dk1"/>
              </a:solidFill>
              <a:latin typeface="Calibri"/>
              <a:ea typeface="Calibri"/>
              <a:cs typeface="Calibri"/>
              <a:sym typeface="Calibri"/>
            </a:endParaRPr>
          </a:p>
        </p:txBody>
      </p:sp>
      <p:pic>
        <p:nvPicPr>
          <p:cNvPr id="427" name="Google Shape;427;p72"/>
          <p:cNvPicPr preferRelativeResize="0"/>
          <p:nvPr>
            <p:ph idx="1" type="body"/>
          </p:nvPr>
        </p:nvPicPr>
        <p:blipFill rotWithShape="1">
          <a:blip r:embed="rId3">
            <a:alphaModFix/>
          </a:blip>
          <a:srcRect b="0" l="0" r="0" t="0"/>
          <a:stretch/>
        </p:blipFill>
        <p:spPr>
          <a:xfrm>
            <a:off x="247650" y="1752601"/>
            <a:ext cx="4055400" cy="3200400"/>
          </a:xfrm>
          <a:prstGeom prst="rect">
            <a:avLst/>
          </a:prstGeom>
          <a:noFill/>
          <a:ln>
            <a:noFill/>
          </a:ln>
        </p:spPr>
      </p:pic>
      <p:sp>
        <p:nvSpPr>
          <p:cNvPr id="428" name="Google Shape;428;p72"/>
          <p:cNvSpPr txBox="1"/>
          <p:nvPr/>
        </p:nvSpPr>
        <p:spPr>
          <a:xfrm>
            <a:off x="4648200" y="1752601"/>
            <a:ext cx="4191000" cy="2862300"/>
          </a:xfrm>
          <a:prstGeom prst="rect">
            <a:avLst/>
          </a:prstGeom>
          <a:noFill/>
          <a:ln>
            <a:noFill/>
          </a:ln>
        </p:spPr>
        <p:txBody>
          <a:bodyPr anchorCtr="0" anchor="t" bIns="45700" lIns="91425" spcFirstLastPara="1" rIns="91425" wrap="square" tIns="45700">
            <a:no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scale?</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Once I scale, where are they?</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do my containers find each other?</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should I manage port conflicts?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What if a host fails?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to update them? Health checks?</a:t>
            </a:r>
            <a:endParaRPr sz="2200"/>
          </a:p>
          <a:p>
            <a:pPr indent="-336550" lvl="0" marL="28575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How will I track their logs?</a:t>
            </a:r>
            <a:endParaRPr b="0" i="0" sz="2200" u="none" cap="none" strike="noStrike">
              <a:solidFill>
                <a:srgbClr val="000000"/>
              </a:solidFill>
              <a:latin typeface="Arial"/>
              <a:ea typeface="Arial"/>
              <a:cs typeface="Arial"/>
              <a:sym typeface="Arial"/>
            </a:endParaRPr>
          </a:p>
        </p:txBody>
      </p:sp>
      <p:cxnSp>
        <p:nvCxnSpPr>
          <p:cNvPr id="429" name="Google Shape;429;p72"/>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Orchestration Tools</a:t>
            </a:r>
            <a:endParaRPr b="1" i="0" sz="3600" u="none" cap="none" strike="noStrike">
              <a:solidFill>
                <a:schemeClr val="dk1"/>
              </a:solidFill>
              <a:latin typeface="Calibri"/>
              <a:ea typeface="Calibri"/>
              <a:cs typeface="Calibri"/>
              <a:sym typeface="Calibri"/>
            </a:endParaRPr>
          </a:p>
        </p:txBody>
      </p:sp>
      <p:sp>
        <p:nvSpPr>
          <p:cNvPr id="435" name="Google Shape;435;p73"/>
          <p:cNvSpPr txBox="1"/>
          <p:nvPr>
            <p:ph idx="1" type="body"/>
          </p:nvPr>
        </p:nvSpPr>
        <p:spPr>
          <a:xfrm>
            <a:off x="628650" y="914399"/>
            <a:ext cx="7886700" cy="14139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The three most popular are: Kubernetes, Docker Swa</a:t>
            </a:r>
            <a:r>
              <a:rPr lang="en-US" sz="2200"/>
              <a:t>r</a:t>
            </a:r>
            <a:r>
              <a:rPr b="0" i="0" lang="en-US" sz="2200" u="none" cap="none" strike="noStrike">
                <a:solidFill>
                  <a:schemeClr val="dk1"/>
                </a:solidFill>
                <a:latin typeface="Calibri"/>
                <a:ea typeface="Calibri"/>
                <a:cs typeface="Calibri"/>
                <a:sym typeface="Calibri"/>
              </a:rPr>
              <a:t>m &amp; Mesos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has become the unofficial standard</a:t>
            </a:r>
            <a:endParaRPr b="0" i="0" sz="2200" u="none" cap="none" strike="noStrike">
              <a:solidFill>
                <a:schemeClr val="dk1"/>
              </a:solidFill>
              <a:latin typeface="Calibri"/>
              <a:ea typeface="Calibri"/>
              <a:cs typeface="Calibri"/>
              <a:sym typeface="Calibri"/>
            </a:endParaRPr>
          </a:p>
        </p:txBody>
      </p:sp>
      <p:pic>
        <p:nvPicPr>
          <p:cNvPr id="436" name="Google Shape;436;p73"/>
          <p:cNvPicPr preferRelativeResize="0"/>
          <p:nvPr/>
        </p:nvPicPr>
        <p:blipFill rotWithShape="1">
          <a:blip r:embed="rId3">
            <a:alphaModFix/>
          </a:blip>
          <a:srcRect b="0" l="0" r="0" t="0"/>
          <a:stretch/>
        </p:blipFill>
        <p:spPr>
          <a:xfrm>
            <a:off x="1219200" y="2660550"/>
            <a:ext cx="6379625" cy="3374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7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Orchestration Tool</a:t>
            </a:r>
            <a:r>
              <a:rPr lang="en-US"/>
              <a:t> Functions</a:t>
            </a:r>
            <a:endParaRPr b="1" i="0" sz="3600" u="none" cap="none" strike="noStrike">
              <a:solidFill>
                <a:schemeClr val="dk1"/>
              </a:solidFill>
              <a:latin typeface="Calibri"/>
              <a:ea typeface="Calibri"/>
              <a:cs typeface="Calibri"/>
              <a:sym typeface="Calibri"/>
            </a:endParaRPr>
          </a:p>
        </p:txBody>
      </p:sp>
      <p:sp>
        <p:nvSpPr>
          <p:cNvPr id="442" name="Google Shape;442;p74"/>
          <p:cNvSpPr txBox="1"/>
          <p:nvPr>
            <p:ph idx="1" type="body"/>
          </p:nvPr>
        </p:nvSpPr>
        <p:spPr>
          <a:xfrm>
            <a:off x="628650" y="1523996"/>
            <a:ext cx="7886700" cy="3852300"/>
          </a:xfrm>
          <a:prstGeom prst="rect">
            <a:avLst/>
          </a:prstGeom>
          <a:noFill/>
          <a:ln>
            <a:noFill/>
          </a:ln>
        </p:spPr>
        <p:txBody>
          <a:bodyPr anchorCtr="0" anchor="t" bIns="91425" lIns="91425" spcFirstLastPara="1" rIns="91425" wrap="square" tIns="91425">
            <a:noAutofit/>
          </a:bodyPr>
          <a:lstStyle/>
          <a:p>
            <a:pPr indent="-149859" lvl="0" marL="342900" marR="0" rtl="0" algn="l">
              <a:lnSpc>
                <a:spcPct val="80000"/>
              </a:lnSpc>
              <a:spcBef>
                <a:spcPts val="0"/>
              </a:spcBef>
              <a:spcAft>
                <a:spcPts val="0"/>
              </a:spcAft>
              <a:buClr>
                <a:schemeClr val="dk1"/>
              </a:buClr>
              <a:buSzPts val="2200"/>
              <a:buFont typeface="Calibri"/>
              <a:buChar char="•"/>
            </a:pPr>
            <a:r>
              <a:rPr lang="en-US" sz="2200"/>
              <a:t>Provision Hosts</a:t>
            </a:r>
            <a:endParaRPr b="0" i="0" sz="2200" u="none" cap="none" strike="noStrike">
              <a:solidFill>
                <a:schemeClr val="dk1"/>
              </a:solidFill>
              <a:latin typeface="Calibri"/>
              <a:ea typeface="Calibri"/>
              <a:cs typeface="Calibri"/>
              <a:sym typeface="Calibri"/>
            </a:endParaRPr>
          </a:p>
          <a:p>
            <a:pPr indent="-149859" lvl="0" marL="342900" marR="0" rtl="0" algn="l">
              <a:lnSpc>
                <a:spcPct val="80000"/>
              </a:lnSpc>
              <a:spcBef>
                <a:spcPts val="640"/>
              </a:spcBef>
              <a:spcAft>
                <a:spcPts val="0"/>
              </a:spcAft>
              <a:buClr>
                <a:schemeClr val="dk1"/>
              </a:buClr>
              <a:buSzPts val="2200"/>
              <a:buFont typeface="Calibri"/>
              <a:buChar char="•"/>
            </a:pPr>
            <a:r>
              <a:rPr lang="en-US" sz="2200"/>
              <a:t>Instantiate Containers on Hosts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Restart Failing Containers</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Expose Containers as service outside the cluster</a:t>
            </a:r>
            <a:endParaRPr sz="2200"/>
          </a:p>
          <a:p>
            <a:pPr indent="-149859" lvl="0" marL="342900" marR="0" rtl="0" algn="l">
              <a:lnSpc>
                <a:spcPct val="80000"/>
              </a:lnSpc>
              <a:spcBef>
                <a:spcPts val="640"/>
              </a:spcBef>
              <a:spcAft>
                <a:spcPts val="0"/>
              </a:spcAft>
              <a:buClr>
                <a:schemeClr val="dk1"/>
              </a:buClr>
              <a:buSzPts val="2200"/>
              <a:buFont typeface="Calibri"/>
              <a:buChar char="•"/>
            </a:pPr>
            <a:r>
              <a:rPr lang="en-US" sz="2200"/>
              <a:t>Scale the cluster up or down</a:t>
            </a:r>
            <a:endParaRPr sz="2200"/>
          </a:p>
        </p:txBody>
      </p:sp>
      <p:cxnSp>
        <p:nvCxnSpPr>
          <p:cNvPr id="443" name="Google Shape;443;p74"/>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5"/>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Guidelines for right infra</a:t>
            </a:r>
            <a:endParaRPr b="1" i="0" sz="3600" u="none" cap="none" strike="noStrike">
              <a:solidFill>
                <a:srgbClr val="000000"/>
              </a:solidFill>
              <a:latin typeface="Calibri"/>
              <a:ea typeface="Calibri"/>
              <a:cs typeface="Calibri"/>
              <a:sym typeface="Calibri"/>
            </a:endParaRPr>
          </a:p>
        </p:txBody>
      </p:sp>
      <p:pic>
        <p:nvPicPr>
          <p:cNvPr id="449" name="Google Shape;449;p75"/>
          <p:cNvPicPr preferRelativeResize="0"/>
          <p:nvPr/>
        </p:nvPicPr>
        <p:blipFill>
          <a:blip r:embed="rId3">
            <a:alphaModFix/>
          </a:blip>
          <a:stretch>
            <a:fillRect/>
          </a:stretch>
        </p:blipFill>
        <p:spPr>
          <a:xfrm>
            <a:off x="152400" y="1268725"/>
            <a:ext cx="8587374" cy="4485473"/>
          </a:xfrm>
          <a:prstGeom prst="rect">
            <a:avLst/>
          </a:prstGeom>
          <a:noFill/>
          <a:ln>
            <a:noFill/>
          </a:ln>
        </p:spPr>
      </p:pic>
      <p:sp>
        <p:nvSpPr>
          <p:cNvPr id="450" name="Google Shape;450;p7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76"/>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Stats</a:t>
            </a:r>
            <a:endParaRPr b="1" i="0" sz="3600" u="none" cap="none" strike="noStrike">
              <a:solidFill>
                <a:srgbClr val="000000"/>
              </a:solidFill>
              <a:latin typeface="Calibri"/>
              <a:ea typeface="Calibri"/>
              <a:cs typeface="Calibri"/>
              <a:sym typeface="Calibri"/>
            </a:endParaRPr>
          </a:p>
        </p:txBody>
      </p:sp>
      <p:sp>
        <p:nvSpPr>
          <p:cNvPr id="456" name="Google Shape;456;p76"/>
          <p:cNvSpPr txBox="1"/>
          <p:nvPr>
            <p:ph idx="1" type="body"/>
          </p:nvPr>
        </p:nvSpPr>
        <p:spPr>
          <a:xfrm>
            <a:off x="628650" y="1524001"/>
            <a:ext cx="7886700" cy="1524000"/>
          </a:xfrm>
          <a:prstGeom prst="rect">
            <a:avLst/>
          </a:prstGeom>
          <a:noFill/>
          <a:ln>
            <a:noFill/>
          </a:ln>
        </p:spPr>
        <p:txBody>
          <a:bodyPr anchorCtr="0" anchor="t" bIns="45700" lIns="91425" spcFirstLastPara="1" rIns="91425" wrap="square" tIns="45700">
            <a:noAutofit/>
          </a:bodyPr>
          <a:lstStyle/>
          <a:p>
            <a:pPr indent="-436880"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Top 100 project by stars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22k LinkedIn professionals</a:t>
            </a:r>
            <a:endParaRPr b="1" i="0" sz="2200" u="none" cap="none" strike="noStrike">
              <a:solidFill>
                <a:schemeClr val="dk1"/>
              </a:solidFill>
              <a:latin typeface="Calibri"/>
              <a:ea typeface="Calibri"/>
              <a:cs typeface="Calibri"/>
              <a:sym typeface="Calibri"/>
            </a:endParaRPr>
          </a:p>
          <a:p>
            <a:pPr indent="-436880" lvl="0" marL="457200" marR="0" rtl="0" algn="l">
              <a:lnSpc>
                <a:spcPct val="90000"/>
              </a:lnSpc>
              <a:spcBef>
                <a:spcPts val="56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Largest container management ecosystem</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graphicFrame>
        <p:nvGraphicFramePr>
          <p:cNvPr id="457" name="Google Shape;457;p76"/>
          <p:cNvGraphicFramePr/>
          <p:nvPr/>
        </p:nvGraphicFramePr>
        <p:xfrm>
          <a:off x="465382" y="3200399"/>
          <a:ext cx="3000000" cy="3000000"/>
        </p:xfrm>
        <a:graphic>
          <a:graphicData uri="http://schemas.openxmlformats.org/drawingml/2006/table">
            <a:tbl>
              <a:tblPr bandRow="1" firstRow="1">
                <a:noFill/>
                <a:tableStyleId>{8C84A451-BD61-4353-8ED4-DB2B2FEF08F0}</a:tableStyleId>
              </a:tblPr>
              <a:tblGrid>
                <a:gridCol w="1318075"/>
                <a:gridCol w="1318075"/>
                <a:gridCol w="1318075"/>
              </a:tblGrid>
              <a:tr h="377950">
                <a:tc gridSpan="3">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Github</a:t>
                      </a:r>
                      <a:endParaRPr sz="1800" u="none" cap="none" strike="noStrike"/>
                    </a:p>
                  </a:txBody>
                  <a:tcPr marT="45725" marB="45725" marR="91450" marL="91450" anchor="b"/>
                </a:tc>
                <a:tc hMerge="1"/>
                <a:tc hMerge="1"/>
              </a:tr>
              <a:tr h="94487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54k+ Commits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280+ Releases</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1365+ Contributors</a:t>
                      </a:r>
                      <a:endParaRPr sz="1800" u="none" cap="none" strike="noStrike"/>
                    </a:p>
                  </a:txBody>
                  <a:tcPr marT="45725" marB="45725" marR="91450" marL="91450" anchor="b"/>
                </a:tc>
              </a:tr>
              <a:tr h="1332525">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100 Forked Github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2 Starred Go Project</a:t>
                      </a:r>
                      <a:endParaRPr sz="1800" u="none" cap="none" strike="noStrike"/>
                    </a:p>
                  </a:txBody>
                  <a:tcPr marT="45725" marB="45725" marR="91450" marL="91450" anchor="b"/>
                </a:tc>
                <a:tc>
                  <a:txBody>
                    <a:bodyPr>
                      <a:noAutofit/>
                    </a:bodyPr>
                    <a:lstStyle/>
                    <a:p>
                      <a:pPr indent="0" lvl="0" marL="0" marR="0" rtl="0" algn="ctr">
                        <a:spcBef>
                          <a:spcPts val="0"/>
                        </a:spcBef>
                        <a:spcAft>
                          <a:spcPts val="0"/>
                        </a:spcAft>
                        <a:buClr>
                          <a:schemeClr val="dk1"/>
                        </a:buClr>
                        <a:buSzPts val="1800"/>
                        <a:buFont typeface="Calibri"/>
                        <a:buNone/>
                      </a:pPr>
                      <a:r>
                        <a:rPr lang="en-US" sz="1800" u="none" cap="none" strike="noStrike"/>
                        <a:t>Top 0.01% Starred Github Project</a:t>
                      </a:r>
                      <a:endParaRPr sz="1800" u="none" cap="none" strike="noStrike"/>
                    </a:p>
                  </a:txBody>
                  <a:tcPr marT="45725" marB="45725" marR="91450" marL="91450" anchor="b"/>
                </a:tc>
              </a:tr>
            </a:tbl>
          </a:graphicData>
        </a:graphic>
      </p:graphicFrame>
      <p:pic>
        <p:nvPicPr>
          <p:cNvPr id="458" name="Google Shape;458;p76"/>
          <p:cNvPicPr preferRelativeResize="0"/>
          <p:nvPr/>
        </p:nvPicPr>
        <p:blipFill rotWithShape="1">
          <a:blip r:embed="rId3">
            <a:alphaModFix/>
          </a:blip>
          <a:srcRect b="0" l="0" r="0" t="0"/>
          <a:stretch/>
        </p:blipFill>
        <p:spPr>
          <a:xfrm>
            <a:off x="5181600" y="3200400"/>
            <a:ext cx="3435350" cy="26559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Feature Comparison (March 2016)</a:t>
            </a:r>
            <a:endParaRPr b="1" i="0" sz="3600" u="none" cap="none" strike="noStrike">
              <a:solidFill>
                <a:srgbClr val="000000"/>
              </a:solidFill>
              <a:latin typeface="Calibri"/>
              <a:ea typeface="Calibri"/>
              <a:cs typeface="Calibri"/>
              <a:sym typeface="Calibri"/>
            </a:endParaRPr>
          </a:p>
        </p:txBody>
      </p:sp>
      <p:pic>
        <p:nvPicPr>
          <p:cNvPr id="464" name="Google Shape;464;p77"/>
          <p:cNvPicPr preferRelativeResize="0"/>
          <p:nvPr>
            <p:ph idx="1" type="body"/>
          </p:nvPr>
        </p:nvPicPr>
        <p:blipFill rotWithShape="1">
          <a:blip r:embed="rId3">
            <a:alphaModFix/>
          </a:blip>
          <a:srcRect b="0" l="0" r="0" t="0"/>
          <a:stretch/>
        </p:blipFill>
        <p:spPr>
          <a:xfrm>
            <a:off x="637625" y="2111926"/>
            <a:ext cx="7868700" cy="3477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470" name="Google Shape;470;p78"/>
          <p:cNvSpPr txBox="1"/>
          <p:nvPr>
            <p:ph idx="1" type="body"/>
          </p:nvPr>
        </p:nvSpPr>
        <p:spPr>
          <a:xfrm>
            <a:off x="457200" y="1828800"/>
            <a:ext cx="83058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is inspired from an internal Google project called Borg</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Open source project managed by the Linux Foundation</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Unified API for deploying web applications, batch jobs, and databases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Decouples applications from machines through containers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Declarative approach to deploying applications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Automates application configuration through service discovery</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Maintains and tracks the global view of the cluster</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APIs for deployment workflows</a:t>
            </a:r>
            <a:endParaRPr/>
          </a:p>
          <a:p>
            <a:pPr indent="-11430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Rolling updates, canary deploys, and blue-green deployments</a:t>
            </a:r>
            <a:endParaRPr/>
          </a:p>
        </p:txBody>
      </p:sp>
      <p:cxnSp>
        <p:nvCxnSpPr>
          <p:cNvPr id="471" name="Google Shape;471;p78"/>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9"/>
          <p:cNvSpPr txBox="1"/>
          <p:nvPr>
            <p:ph type="title"/>
          </p:nvPr>
        </p:nvSpPr>
        <p:spPr>
          <a:xfrm>
            <a:off x="628650" y="-2444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Why Kubernetes? </a:t>
            </a:r>
            <a:endParaRPr b="1" i="0" sz="2800" u="none" cap="none" strike="noStrike">
              <a:solidFill>
                <a:srgbClr val="000000"/>
              </a:solidFill>
              <a:latin typeface="Calibri"/>
              <a:ea typeface="Calibri"/>
              <a:cs typeface="Calibri"/>
              <a:sym typeface="Calibri"/>
            </a:endParaRPr>
          </a:p>
        </p:txBody>
      </p:sp>
      <p:sp>
        <p:nvSpPr>
          <p:cNvPr id="477" name="Google Shape;477;p79"/>
          <p:cNvSpPr txBox="1"/>
          <p:nvPr>
            <p:ph idx="1" type="body"/>
          </p:nvPr>
        </p:nvSpPr>
        <p:spPr>
          <a:xfrm>
            <a:off x="655500" y="720050"/>
            <a:ext cx="7833000" cy="63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620"/>
              <a:buFont typeface="Noto Sans Symbols"/>
              <a:buNone/>
            </a:pPr>
            <a:r>
              <a:rPr b="1" i="0" lang="en-US" sz="2200" u="none" cap="none" strike="noStrike">
                <a:solidFill>
                  <a:schemeClr val="dk1"/>
                </a:solidFill>
                <a:latin typeface="Calibri"/>
                <a:ea typeface="Calibri"/>
                <a:cs typeface="Calibri"/>
                <a:sym typeface="Calibri"/>
              </a:rPr>
              <a:t>Kubernetes</a:t>
            </a:r>
            <a:r>
              <a:rPr b="0" i="0" lang="en-US" sz="2200" u="none" cap="none" strike="noStrike">
                <a:solidFill>
                  <a:schemeClr val="dk1"/>
                </a:solidFill>
                <a:latin typeface="Calibri"/>
                <a:ea typeface="Calibri"/>
                <a:cs typeface="Calibri"/>
                <a:sym typeface="Calibri"/>
              </a:rPr>
              <a:t> is an open-source system for automating deployment, scaling, and management of containerized applications.</a:t>
            </a:r>
            <a:endParaRPr b="1" i="0" sz="2200" u="none" cap="none" strike="noStrike">
              <a:solidFill>
                <a:schemeClr val="dk1"/>
              </a:solidFill>
              <a:latin typeface="Calibri"/>
              <a:ea typeface="Calibri"/>
              <a:cs typeface="Calibri"/>
              <a:sym typeface="Calibri"/>
            </a:endParaRPr>
          </a:p>
        </p:txBody>
      </p:sp>
      <p:sp>
        <p:nvSpPr>
          <p:cNvPr id="478" name="Google Shape;478;p79"/>
          <p:cNvSpPr txBox="1"/>
          <p:nvPr/>
        </p:nvSpPr>
        <p:spPr>
          <a:xfrm>
            <a:off x="628650" y="1232125"/>
            <a:ext cx="8230500" cy="47898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1256"/>
              <a:buFont typeface="Noto Sans Symbols"/>
              <a:buNone/>
            </a:pPr>
            <a:r>
              <a:t/>
            </a:r>
            <a:endParaRPr i="0" sz="1395" u="none" cap="none" strike="noStrike">
              <a:solidFill>
                <a:schemeClr val="dk1"/>
              </a:solidFill>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3"/>
              </a:rPr>
              <a:t>Co-locating helper processes</a:t>
            </a:r>
            <a:r>
              <a:rPr i="0" lang="en-US" sz="2200" cap="none" strike="noStrike">
                <a:latin typeface="Calibri"/>
                <a:ea typeface="Calibri"/>
                <a:cs typeface="Calibri"/>
                <a:sym typeface="Calibri"/>
              </a:rPr>
              <a:t>, facilitating composite applications and preserving the one-application-per-container model</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4"/>
              </a:rPr>
              <a:t>Mounting storage systems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5"/>
              </a:rPr>
              <a:t>Distributing secrets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6"/>
              </a:rPr>
              <a:t>Checking application health</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7"/>
              </a:rPr>
              <a:t>Replicating application instances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8"/>
              </a:rPr>
              <a:t>Using Horizontal Pod Autoscaling</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9"/>
              </a:rPr>
              <a:t>Balancing loads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0"/>
              </a:rPr>
              <a:t>Rolling updates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1"/>
              </a:rPr>
              <a:t>Monitoring resources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2"/>
              </a:rPr>
              <a:t>Debugging applications</a:t>
            </a:r>
            <a:endParaRPr i="0" sz="2200" cap="none" strike="noStrike">
              <a:latin typeface="Calibri"/>
              <a:ea typeface="Calibri"/>
              <a:cs typeface="Calibri"/>
              <a:sym typeface="Calibri"/>
            </a:endParaRPr>
          </a:p>
          <a:p>
            <a:pPr indent="-517144" lvl="0" marL="457200" marR="0" rtl="0" algn="l">
              <a:lnSpc>
                <a:spcPct val="70000"/>
              </a:lnSpc>
              <a:spcBef>
                <a:spcPts val="279"/>
              </a:spcBef>
              <a:spcAft>
                <a:spcPts val="0"/>
              </a:spcAft>
              <a:buClr>
                <a:srgbClr val="000000"/>
              </a:buClr>
              <a:buSzPts val="2200"/>
              <a:buFont typeface="Calibri"/>
              <a:buChar char="▪"/>
            </a:pPr>
            <a:r>
              <a:rPr i="0" lang="en-US" sz="2200" cap="none" strike="noStrike">
                <a:uFill>
                  <a:noFill/>
                </a:uFill>
                <a:latin typeface="Calibri"/>
                <a:ea typeface="Calibri"/>
                <a:cs typeface="Calibri"/>
                <a:sym typeface="Calibri"/>
                <a:hlinkClick r:id="rId13"/>
              </a:rPr>
              <a:t>Providing authentication and authorization</a:t>
            </a:r>
            <a:endParaRPr i="0" sz="2200" cap="none" strike="noStrike">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4"/>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Introductions</a:t>
            </a:r>
            <a:endParaRPr b="1" i="0" sz="3600" u="none" cap="none" strike="noStrike">
              <a:solidFill>
                <a:srgbClr val="000000"/>
              </a:solidFill>
              <a:latin typeface="Calibri"/>
              <a:ea typeface="Calibri"/>
              <a:cs typeface="Calibri"/>
              <a:sym typeface="Calibri"/>
            </a:endParaRPr>
          </a:p>
        </p:txBody>
      </p:sp>
      <p:grpSp>
        <p:nvGrpSpPr>
          <p:cNvPr id="232" name="Google Shape;232;p44"/>
          <p:cNvGrpSpPr/>
          <p:nvPr/>
        </p:nvGrpSpPr>
        <p:grpSpPr>
          <a:xfrm>
            <a:off x="1488988" y="1401765"/>
            <a:ext cx="6166020" cy="4389436"/>
            <a:chOff x="3088" y="0"/>
            <a:chExt cx="6166020" cy="4389436"/>
          </a:xfrm>
        </p:grpSpPr>
        <p:sp>
          <p:nvSpPr>
            <p:cNvPr id="233" name="Google Shape;233;p44"/>
            <p:cNvSpPr/>
            <p:nvPr/>
          </p:nvSpPr>
          <p:spPr>
            <a:xfrm>
              <a:off x="462914" y="0"/>
              <a:ext cx="5246370" cy="4389436"/>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 name="Google Shape;234;p44"/>
            <p:cNvSpPr/>
            <p:nvPr/>
          </p:nvSpPr>
          <p:spPr>
            <a:xfrm>
              <a:off x="3088"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 name="Google Shape;235;p44"/>
            <p:cNvSpPr txBox="1"/>
            <p:nvPr/>
          </p:nvSpPr>
          <p:spPr>
            <a:xfrm>
              <a:off x="75619"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What is your Name and Job Role?</a:t>
              </a:r>
              <a:endParaRPr b="0" i="0" sz="1400" u="none" cap="none" strike="noStrike">
                <a:solidFill>
                  <a:srgbClr val="000000"/>
                </a:solidFill>
                <a:latin typeface="Arial"/>
                <a:ea typeface="Arial"/>
                <a:cs typeface="Arial"/>
                <a:sym typeface="Arial"/>
              </a:endParaRPr>
            </a:p>
          </p:txBody>
        </p:sp>
        <p:sp>
          <p:nvSpPr>
            <p:cNvPr id="236" name="Google Shape;236;p44"/>
            <p:cNvSpPr/>
            <p:nvPr/>
          </p:nvSpPr>
          <p:spPr>
            <a:xfrm>
              <a:off x="1563166"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7" name="Google Shape;237;p44"/>
            <p:cNvSpPr txBox="1"/>
            <p:nvPr/>
          </p:nvSpPr>
          <p:spPr>
            <a:xfrm>
              <a:off x="1635695"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Your company or team?</a:t>
              </a:r>
              <a:endParaRPr b="0" i="0" sz="1400" u="none" cap="none" strike="noStrike">
                <a:solidFill>
                  <a:srgbClr val="000000"/>
                </a:solidFill>
                <a:latin typeface="Arial"/>
                <a:ea typeface="Arial"/>
                <a:cs typeface="Arial"/>
                <a:sym typeface="Arial"/>
              </a:endParaRPr>
            </a:p>
          </p:txBody>
        </p:sp>
        <p:sp>
          <p:nvSpPr>
            <p:cNvPr id="238" name="Google Shape;238;p44"/>
            <p:cNvSpPr/>
            <p:nvPr/>
          </p:nvSpPr>
          <p:spPr>
            <a:xfrm>
              <a:off x="3123243"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 name="Google Shape;239;p44"/>
            <p:cNvSpPr txBox="1"/>
            <p:nvPr/>
          </p:nvSpPr>
          <p:spPr>
            <a:xfrm>
              <a:off x="3195774"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Expectations for the class?</a:t>
              </a:r>
              <a:endParaRPr b="0" i="0" sz="1400" u="none" cap="none" strike="noStrike">
                <a:solidFill>
                  <a:srgbClr val="000000"/>
                </a:solidFill>
                <a:latin typeface="Arial"/>
                <a:ea typeface="Arial"/>
                <a:cs typeface="Arial"/>
                <a:sym typeface="Arial"/>
              </a:endParaRPr>
            </a:p>
          </p:txBody>
        </p:sp>
        <p:sp>
          <p:nvSpPr>
            <p:cNvPr id="240" name="Google Shape;240;p44"/>
            <p:cNvSpPr/>
            <p:nvPr/>
          </p:nvSpPr>
          <p:spPr>
            <a:xfrm>
              <a:off x="4683321"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1" name="Google Shape;241;p44"/>
            <p:cNvSpPr txBox="1"/>
            <p:nvPr/>
          </p:nvSpPr>
          <p:spPr>
            <a:xfrm>
              <a:off x="4755851"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Something interesting about yourself?</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457200" y="762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484" name="Google Shape;484;p80"/>
          <p:cNvSpPr txBox="1"/>
          <p:nvPr>
            <p:ph idx="1" type="body"/>
          </p:nvPr>
        </p:nvSpPr>
        <p:spPr>
          <a:xfrm>
            <a:off x="457200" y="1295400"/>
            <a:ext cx="8305800" cy="4419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lang="en-US" sz="2200"/>
              <a:t>Use </a:t>
            </a:r>
            <a:r>
              <a:rPr b="0" i="0" lang="en-US" sz="2200" u="none" cap="none" strike="noStrike">
                <a:solidFill>
                  <a:schemeClr val="dk1"/>
                </a:solidFill>
                <a:latin typeface="Calibri"/>
                <a:ea typeface="Calibri"/>
                <a:cs typeface="Calibri"/>
                <a:sym typeface="Calibri"/>
              </a:rPr>
              <a:t>Kubernetes API object to </a:t>
            </a:r>
            <a:r>
              <a:rPr lang="en-US" sz="2200"/>
              <a:t>describe cluster’s desired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Next the Kubernetes Control Plane works to make the desired state same to the current state</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 master is a collection of Kube-apiserver, kube-controller, and kube-scheduler </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Kubernetes Node consists of kubelet, kube-proxy, and container management</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Basic Kubernetes Objects (Pods, Services, Volumes, Namespaces)</a:t>
            </a:r>
            <a:endParaRPr/>
          </a:p>
          <a:p>
            <a:pPr indent="-139700" lvl="0" marL="342900" marR="0" rtl="0" algn="l">
              <a:lnSpc>
                <a:spcPct val="100000"/>
              </a:lnSpc>
              <a:spcBef>
                <a:spcPts val="640"/>
              </a:spcBef>
              <a:spcAft>
                <a:spcPts val="0"/>
              </a:spcAft>
              <a:buClr>
                <a:schemeClr val="dk1"/>
              </a:buClr>
              <a:buSzPts val="2200"/>
              <a:buFont typeface="Calibri"/>
              <a:buChar char="•"/>
            </a:pPr>
            <a:r>
              <a:rPr lang="en-US" sz="2200"/>
              <a:t>Higher Level abstractions (ReplicsaSets, StatefulSets, DaemonSets, Deployments, Jobs)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Architecture</a:t>
            </a:r>
            <a:endParaRPr/>
          </a:p>
        </p:txBody>
      </p:sp>
      <p:cxnSp>
        <p:nvCxnSpPr>
          <p:cNvPr id="490" name="Google Shape;490;p81"/>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491" name="Google Shape;491;p81"/>
          <p:cNvSpPr/>
          <p:nvPr/>
        </p:nvSpPr>
        <p:spPr>
          <a:xfrm>
            <a:off x="3352800" y="1676400"/>
            <a:ext cx="1600200" cy="4191000"/>
          </a:xfrm>
          <a:prstGeom prst="rect">
            <a:avLst/>
          </a:prstGeom>
          <a:solidFill>
            <a:srgbClr val="36609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Kubernetes Master</a:t>
            </a:r>
            <a:endParaRPr/>
          </a:p>
        </p:txBody>
      </p:sp>
      <p:sp>
        <p:nvSpPr>
          <p:cNvPr id="492" name="Google Shape;492;p81"/>
          <p:cNvSpPr/>
          <p:nvPr/>
        </p:nvSpPr>
        <p:spPr>
          <a:xfrm>
            <a:off x="5524500" y="201889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1</a:t>
            </a:r>
            <a:endParaRPr/>
          </a:p>
        </p:txBody>
      </p:sp>
      <p:sp>
        <p:nvSpPr>
          <p:cNvPr id="493" name="Google Shape;493;p81"/>
          <p:cNvSpPr/>
          <p:nvPr/>
        </p:nvSpPr>
        <p:spPr>
          <a:xfrm>
            <a:off x="5562600" y="2967032"/>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2</a:t>
            </a:r>
            <a:endParaRPr/>
          </a:p>
        </p:txBody>
      </p:sp>
      <p:sp>
        <p:nvSpPr>
          <p:cNvPr id="494" name="Google Shape;494;p81"/>
          <p:cNvSpPr/>
          <p:nvPr/>
        </p:nvSpPr>
        <p:spPr>
          <a:xfrm>
            <a:off x="5524500" y="3845716"/>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3</a:t>
            </a:r>
            <a:endParaRPr/>
          </a:p>
        </p:txBody>
      </p:sp>
      <p:sp>
        <p:nvSpPr>
          <p:cNvPr id="495" name="Google Shape;495;p81"/>
          <p:cNvSpPr/>
          <p:nvPr/>
        </p:nvSpPr>
        <p:spPr>
          <a:xfrm>
            <a:off x="5562600" y="4724400"/>
            <a:ext cx="990600" cy="6651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n</a:t>
            </a:r>
            <a:endParaRPr/>
          </a:p>
        </p:txBody>
      </p:sp>
      <p:sp>
        <p:nvSpPr>
          <p:cNvPr id="496" name="Google Shape;496;p81"/>
          <p:cNvSpPr/>
          <p:nvPr/>
        </p:nvSpPr>
        <p:spPr>
          <a:xfrm>
            <a:off x="7315200" y="2378072"/>
            <a:ext cx="1295400" cy="3011400"/>
          </a:xfrm>
          <a:prstGeom prst="rect">
            <a:avLst/>
          </a:prstGeom>
          <a:solidFill>
            <a:srgbClr val="B2A0C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7" name="Google Shape;497;p81"/>
          <p:cNvSpPr txBox="1"/>
          <p:nvPr/>
        </p:nvSpPr>
        <p:spPr>
          <a:xfrm>
            <a:off x="7447374" y="5498068"/>
            <a:ext cx="1031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Registry</a:t>
            </a:r>
            <a:endParaRPr/>
          </a:p>
        </p:txBody>
      </p:sp>
      <p:sp>
        <p:nvSpPr>
          <p:cNvPr id="498" name="Google Shape;498;p81"/>
          <p:cNvSpPr/>
          <p:nvPr/>
        </p:nvSpPr>
        <p:spPr>
          <a:xfrm>
            <a:off x="762000" y="2060850"/>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API</a:t>
            </a:r>
            <a:endParaRPr/>
          </a:p>
        </p:txBody>
      </p:sp>
      <p:sp>
        <p:nvSpPr>
          <p:cNvPr id="499" name="Google Shape;499;p81"/>
          <p:cNvSpPr/>
          <p:nvPr/>
        </p:nvSpPr>
        <p:spPr>
          <a:xfrm>
            <a:off x="762000" y="327421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UI</a:t>
            </a:r>
            <a:endParaRPr/>
          </a:p>
        </p:txBody>
      </p:sp>
      <p:sp>
        <p:nvSpPr>
          <p:cNvPr id="500" name="Google Shape;500;p81"/>
          <p:cNvSpPr/>
          <p:nvPr/>
        </p:nvSpPr>
        <p:spPr>
          <a:xfrm>
            <a:off x="762000" y="4483386"/>
            <a:ext cx="914400" cy="906300"/>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CLI</a:t>
            </a:r>
            <a:endParaRPr/>
          </a:p>
        </p:txBody>
      </p:sp>
      <p:cxnSp>
        <p:nvCxnSpPr>
          <p:cNvPr id="501" name="Google Shape;501;p81"/>
          <p:cNvCxnSpPr>
            <a:stCxn id="498" idx="6"/>
            <a:endCxn id="491" idx="1"/>
          </p:cNvCxnSpPr>
          <p:nvPr/>
        </p:nvCxnSpPr>
        <p:spPr>
          <a:xfrm>
            <a:off x="1676400" y="2514000"/>
            <a:ext cx="1676400" cy="1257900"/>
          </a:xfrm>
          <a:prstGeom prst="straightConnector1">
            <a:avLst/>
          </a:prstGeom>
          <a:noFill/>
          <a:ln cap="flat" cmpd="sng" w="12700">
            <a:solidFill>
              <a:schemeClr val="dk1"/>
            </a:solidFill>
            <a:prstDash val="solid"/>
            <a:round/>
            <a:headEnd len="sm" w="sm" type="none"/>
            <a:tailEnd len="med" w="med" type="triangle"/>
          </a:ln>
        </p:spPr>
      </p:cxnSp>
      <p:cxnSp>
        <p:nvCxnSpPr>
          <p:cNvPr id="502" name="Google Shape;502;p81"/>
          <p:cNvCxnSpPr>
            <a:stCxn id="499" idx="6"/>
          </p:cNvCxnSpPr>
          <p:nvPr/>
        </p:nvCxnSpPr>
        <p:spPr>
          <a:xfrm>
            <a:off x="1676400" y="3727366"/>
            <a:ext cx="1524000" cy="67200"/>
          </a:xfrm>
          <a:prstGeom prst="straightConnector1">
            <a:avLst/>
          </a:prstGeom>
          <a:noFill/>
          <a:ln cap="flat" cmpd="sng" w="12700">
            <a:solidFill>
              <a:schemeClr val="dk1"/>
            </a:solidFill>
            <a:prstDash val="solid"/>
            <a:round/>
            <a:headEnd len="sm" w="sm" type="none"/>
            <a:tailEnd len="med" w="med" type="triangle"/>
          </a:ln>
        </p:spPr>
      </p:cxnSp>
      <p:cxnSp>
        <p:nvCxnSpPr>
          <p:cNvPr id="503" name="Google Shape;503;p81"/>
          <p:cNvCxnSpPr>
            <a:stCxn id="500" idx="6"/>
          </p:cNvCxnSpPr>
          <p:nvPr/>
        </p:nvCxnSpPr>
        <p:spPr>
          <a:xfrm flipH="1" rot="10800000">
            <a:off x="1676400" y="3825336"/>
            <a:ext cx="1600200" cy="1111200"/>
          </a:xfrm>
          <a:prstGeom prst="straightConnector1">
            <a:avLst/>
          </a:prstGeom>
          <a:noFill/>
          <a:ln cap="flat" cmpd="sng" w="12700">
            <a:solidFill>
              <a:schemeClr val="dk1"/>
            </a:solidFill>
            <a:prstDash val="solid"/>
            <a:round/>
            <a:headEnd len="sm" w="sm" type="none"/>
            <a:tailEnd len="med" w="med" type="triangle"/>
          </a:ln>
        </p:spPr>
      </p:cxnSp>
      <p:sp>
        <p:nvSpPr>
          <p:cNvPr id="504" name="Google Shape;504;p81"/>
          <p:cNvSpPr/>
          <p:nvPr/>
        </p:nvSpPr>
        <p:spPr>
          <a:xfrm>
            <a:off x="1981200" y="2351480"/>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81"/>
          <p:cNvSpPr/>
          <p:nvPr/>
        </p:nvSpPr>
        <p:spPr>
          <a:xfrm>
            <a:off x="1981200" y="3253831"/>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6" name="Google Shape;506;p81"/>
          <p:cNvSpPr/>
          <p:nvPr/>
        </p:nvSpPr>
        <p:spPr>
          <a:xfrm>
            <a:off x="1981200" y="4133993"/>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7" name="Google Shape;507;p81"/>
          <p:cNvSpPr/>
          <p:nvPr/>
        </p:nvSpPr>
        <p:spPr>
          <a:xfrm>
            <a:off x="7772400" y="2811064"/>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8" name="Google Shape;508;p81"/>
          <p:cNvSpPr/>
          <p:nvPr/>
        </p:nvSpPr>
        <p:spPr>
          <a:xfrm>
            <a:off x="7772400" y="3713415"/>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9" name="Google Shape;509;p81"/>
          <p:cNvSpPr/>
          <p:nvPr/>
        </p:nvSpPr>
        <p:spPr>
          <a:xfrm>
            <a:off x="7772400" y="4593577"/>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0" name="Google Shape;510;p81"/>
          <p:cNvCxnSpPr>
            <a:endCxn id="492" idx="1"/>
          </p:cNvCxnSpPr>
          <p:nvPr/>
        </p:nvCxnSpPr>
        <p:spPr>
          <a:xfrm>
            <a:off x="4953000" y="235144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1" name="Google Shape;511;p81"/>
          <p:cNvCxnSpPr/>
          <p:nvPr/>
        </p:nvCxnSpPr>
        <p:spPr>
          <a:xfrm>
            <a:off x="4972050" y="331429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2" name="Google Shape;512;p81"/>
          <p:cNvCxnSpPr/>
          <p:nvPr/>
        </p:nvCxnSpPr>
        <p:spPr>
          <a:xfrm>
            <a:off x="4953000" y="4218380"/>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3" name="Google Shape;513;p81"/>
          <p:cNvCxnSpPr/>
          <p:nvPr/>
        </p:nvCxnSpPr>
        <p:spPr>
          <a:xfrm>
            <a:off x="4972050" y="5056984"/>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514" name="Google Shape;514;p81"/>
          <p:cNvCxnSpPr/>
          <p:nvPr/>
        </p:nvCxnSpPr>
        <p:spPr>
          <a:xfrm>
            <a:off x="6515100" y="2250478"/>
            <a:ext cx="800100" cy="1532400"/>
          </a:xfrm>
          <a:prstGeom prst="straightConnector1">
            <a:avLst/>
          </a:prstGeom>
          <a:noFill/>
          <a:ln cap="flat" cmpd="sng" w="12700">
            <a:solidFill>
              <a:schemeClr val="dk1"/>
            </a:solidFill>
            <a:prstDash val="solid"/>
            <a:round/>
            <a:headEnd len="sm" w="sm" type="none"/>
            <a:tailEnd len="med" w="med" type="triangle"/>
          </a:ln>
        </p:spPr>
      </p:cxnSp>
      <p:cxnSp>
        <p:nvCxnSpPr>
          <p:cNvPr id="515" name="Google Shape;515;p81"/>
          <p:cNvCxnSpPr>
            <a:stCxn id="493" idx="3"/>
            <a:endCxn id="496" idx="1"/>
          </p:cNvCxnSpPr>
          <p:nvPr/>
        </p:nvCxnSpPr>
        <p:spPr>
          <a:xfrm>
            <a:off x="6553200" y="3299582"/>
            <a:ext cx="762000" cy="584100"/>
          </a:xfrm>
          <a:prstGeom prst="straightConnector1">
            <a:avLst/>
          </a:prstGeom>
          <a:noFill/>
          <a:ln cap="flat" cmpd="sng" w="12700">
            <a:solidFill>
              <a:schemeClr val="dk1"/>
            </a:solidFill>
            <a:prstDash val="solid"/>
            <a:round/>
            <a:headEnd len="sm" w="sm" type="none"/>
            <a:tailEnd len="med" w="med" type="triangle"/>
          </a:ln>
        </p:spPr>
      </p:cxnSp>
      <p:cxnSp>
        <p:nvCxnSpPr>
          <p:cNvPr id="516" name="Google Shape;516;p81"/>
          <p:cNvCxnSpPr/>
          <p:nvPr/>
        </p:nvCxnSpPr>
        <p:spPr>
          <a:xfrm flipH="1" rot="10800000">
            <a:off x="6515100" y="3959009"/>
            <a:ext cx="800100" cy="294600"/>
          </a:xfrm>
          <a:prstGeom prst="straightConnector1">
            <a:avLst/>
          </a:prstGeom>
          <a:noFill/>
          <a:ln cap="flat" cmpd="sng" w="12700">
            <a:solidFill>
              <a:schemeClr val="dk1"/>
            </a:solidFill>
            <a:prstDash val="solid"/>
            <a:round/>
            <a:headEnd len="sm" w="sm" type="none"/>
            <a:tailEnd len="med" w="med" type="triangle"/>
          </a:ln>
        </p:spPr>
      </p:cxnSp>
      <p:cxnSp>
        <p:nvCxnSpPr>
          <p:cNvPr id="517" name="Google Shape;517;p81"/>
          <p:cNvCxnSpPr/>
          <p:nvPr/>
        </p:nvCxnSpPr>
        <p:spPr>
          <a:xfrm flipH="1" rot="10800000">
            <a:off x="6553200" y="4030924"/>
            <a:ext cx="762000" cy="1173300"/>
          </a:xfrm>
          <a:prstGeom prst="straightConnector1">
            <a:avLst/>
          </a:prstGeom>
          <a:noFill/>
          <a:ln cap="flat" cmpd="sng" w="12700">
            <a:solidFill>
              <a:schemeClr val="dk1"/>
            </a:solidFill>
            <a:prstDash val="solid"/>
            <a:round/>
            <a:headEnd len="sm" w="sm" type="none"/>
            <a:tailEnd len="med" w="med" type="triangle"/>
          </a:ln>
        </p:spPr>
      </p:cxnSp>
      <p:sp>
        <p:nvSpPr>
          <p:cNvPr id="518" name="Google Shape;518;p81"/>
          <p:cNvSpPr txBox="1"/>
          <p:nvPr/>
        </p:nvSpPr>
        <p:spPr>
          <a:xfrm>
            <a:off x="1993736" y="1726718"/>
            <a:ext cx="1244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Yaml/Json</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config file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2"/>
          <p:cNvSpPr txBox="1"/>
          <p:nvPr>
            <p:ph type="title"/>
          </p:nvPr>
        </p:nvSpPr>
        <p:spPr>
          <a:xfrm>
            <a:off x="628650" y="-92072"/>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K8s Architecture - detailed</a:t>
            </a:r>
            <a:endParaRPr/>
          </a:p>
        </p:txBody>
      </p:sp>
      <p:cxnSp>
        <p:nvCxnSpPr>
          <p:cNvPr id="524" name="Google Shape;524;p82"/>
          <p:cNvCxnSpPr/>
          <p:nvPr/>
        </p:nvCxnSpPr>
        <p:spPr>
          <a:xfrm>
            <a:off x="304800" y="914399"/>
            <a:ext cx="8610600" cy="0"/>
          </a:xfrm>
          <a:prstGeom prst="straightConnector1">
            <a:avLst/>
          </a:prstGeom>
          <a:noFill/>
          <a:ln cap="flat" cmpd="sng" w="28575">
            <a:solidFill>
              <a:srgbClr val="A5A5A5"/>
            </a:solidFill>
            <a:prstDash val="solid"/>
            <a:round/>
            <a:headEnd len="sm" w="sm" type="none"/>
            <a:tailEnd len="sm" w="sm" type="none"/>
          </a:ln>
        </p:spPr>
      </p:cxnSp>
      <p:pic>
        <p:nvPicPr>
          <p:cNvPr id="525" name="Google Shape;525;p82"/>
          <p:cNvPicPr preferRelativeResize="0"/>
          <p:nvPr/>
        </p:nvPicPr>
        <p:blipFill>
          <a:blip r:embed="rId3">
            <a:alphaModFix/>
          </a:blip>
          <a:stretch>
            <a:fillRect/>
          </a:stretch>
        </p:blipFill>
        <p:spPr>
          <a:xfrm>
            <a:off x="390525" y="1132423"/>
            <a:ext cx="8362949" cy="4350026"/>
          </a:xfrm>
          <a:prstGeom prst="rect">
            <a:avLst/>
          </a:prstGeom>
          <a:noFill/>
          <a:ln>
            <a:noFill/>
          </a:ln>
        </p:spPr>
      </p:pic>
      <p:sp>
        <p:nvSpPr>
          <p:cNvPr id="526" name="Google Shape;526;p82"/>
          <p:cNvSpPr txBox="1"/>
          <p:nvPr/>
        </p:nvSpPr>
        <p:spPr>
          <a:xfrm>
            <a:off x="261350" y="56975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83"/>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
        <p:nvSpPr>
          <p:cNvPr id="532" name="Google Shape;532;p83"/>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master: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API Server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Scheduler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Controller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etcd</a:t>
            </a:r>
            <a:endParaRPr b="0" i="0" sz="1600" u="none" cap="none" strike="noStrike">
              <a:solidFill>
                <a:srgbClr val="000000"/>
              </a:solidFill>
              <a:latin typeface="Arial"/>
              <a:ea typeface="Arial"/>
              <a:cs typeface="Arial"/>
              <a:sym typeface="Arial"/>
            </a:endParaRPr>
          </a:p>
        </p:txBody>
      </p:sp>
      <p:pic>
        <p:nvPicPr>
          <p:cNvPr id="533" name="Google Shape;533;p83"/>
          <p:cNvPicPr preferRelativeResize="0"/>
          <p:nvPr/>
        </p:nvPicPr>
        <p:blipFill rotWithShape="1">
          <a:blip r:embed="rId3">
            <a:alphaModFix/>
          </a:blip>
          <a:srcRect b="0" l="0" r="0" t="0"/>
          <a:stretch/>
        </p:blipFill>
        <p:spPr>
          <a:xfrm>
            <a:off x="533400" y="1219200"/>
            <a:ext cx="6248399" cy="324064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84"/>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a:t>
            </a:r>
            <a:r>
              <a:rPr b="1" i="0" lang="en-US" sz="1800" u="none" cap="none" strike="noStrike">
                <a:solidFill>
                  <a:schemeClr val="dk1"/>
                </a:solidFill>
                <a:latin typeface="Calibri"/>
                <a:ea typeface="Calibri"/>
                <a:cs typeface="Calibri"/>
                <a:sym typeface="Calibri"/>
              </a:rPr>
              <a:t>API server</a:t>
            </a:r>
            <a:r>
              <a:rPr b="0" i="0" lang="en-US" sz="1800" u="none" cap="none" strike="noStrike">
                <a:solidFill>
                  <a:schemeClr val="dk1"/>
                </a:solidFill>
                <a:latin typeface="Calibri"/>
                <a:ea typeface="Calibri"/>
                <a:cs typeface="Calibri"/>
                <a:sym typeface="Calibri"/>
              </a:rPr>
              <a:t> is the entry points for all the REST commands used to control the cluster. It processes REST requests, validates them, and executes the bound business logic. The result state has to be persisted in the “etcd” component.</a:t>
            </a:r>
            <a:endParaRPr/>
          </a:p>
          <a:p>
            <a:pPr indent="-139700" lvl="0" marL="342900" marR="0" rtl="0" algn="l">
              <a:lnSpc>
                <a:spcPct val="150000"/>
              </a:lnSpc>
              <a:spcBef>
                <a:spcPts val="64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Etcd</a:t>
            </a:r>
            <a:r>
              <a:rPr b="0" i="0" lang="en-US" sz="1800" u="none" cap="none" strike="noStrike">
                <a:solidFill>
                  <a:schemeClr val="dk1"/>
                </a:solidFill>
                <a:latin typeface="Calibri"/>
                <a:ea typeface="Calibri"/>
                <a:cs typeface="Calibri"/>
                <a:sym typeface="Calibri"/>
              </a:rPr>
              <a:t>  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endParaRPr b="0" i="0" sz="1800" u="none" cap="none" strike="noStrike">
              <a:solidFill>
                <a:schemeClr val="dk1"/>
              </a:solidFill>
              <a:latin typeface="Calibri"/>
              <a:ea typeface="Calibri"/>
              <a:cs typeface="Calibri"/>
              <a:sym typeface="Calibri"/>
            </a:endParaRPr>
          </a:p>
        </p:txBody>
      </p:sp>
      <p:sp>
        <p:nvSpPr>
          <p:cNvPr id="539" name="Google Shape;539;p84"/>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85"/>
          <p:cNvSpPr txBox="1"/>
          <p:nvPr>
            <p:ph idx="1" type="body"/>
          </p:nvPr>
        </p:nvSpPr>
        <p:spPr>
          <a:xfrm>
            <a:off x="304800" y="1143000"/>
            <a:ext cx="8382000" cy="46530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Controller Manager</a:t>
            </a:r>
            <a:r>
              <a:rPr b="0" i="0" lang="en-US" sz="1600" u="none" cap="none" strike="noStrike">
                <a:solidFill>
                  <a:schemeClr val="dk1"/>
                </a:solidFill>
                <a:latin typeface="Calibri"/>
                <a:ea typeface="Calibri"/>
                <a:cs typeface="Calibri"/>
                <a:sym typeface="Calibri"/>
              </a:rPr>
              <a:t> is responsible for most of the collectors that regulate the state of the cluster. In general, a controller can be considered a daemon that runs in non terminating loop and is responsible for collecting and sending information to the API server. It works toward getting the shared state of cluster and then making changes to bring the current status of the server to the desired state. The key controllers are </a:t>
            </a:r>
            <a:r>
              <a:rPr b="1" i="0" lang="en-US" sz="1600" u="none" cap="none" strike="noStrike">
                <a:solidFill>
                  <a:schemeClr val="dk1"/>
                </a:solidFill>
                <a:latin typeface="Calibri"/>
                <a:ea typeface="Calibri"/>
                <a:cs typeface="Calibri"/>
                <a:sym typeface="Calibri"/>
              </a:rPr>
              <a:t>replication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endpoint controller</a:t>
            </a:r>
            <a:r>
              <a:rPr b="0" i="0" lang="en-US" sz="1600" u="none" cap="none" strike="noStrike">
                <a:solidFill>
                  <a:schemeClr val="dk1"/>
                </a:solidFill>
                <a:latin typeface="Calibri"/>
                <a:ea typeface="Calibri"/>
                <a:cs typeface="Calibri"/>
                <a:sym typeface="Calibri"/>
              </a:rPr>
              <a:t>, </a:t>
            </a:r>
            <a:r>
              <a:rPr b="1" lang="en-US" sz="1600"/>
              <a:t>node</a:t>
            </a:r>
            <a:r>
              <a:rPr b="1" i="0" lang="en-US" sz="1600" u="none" cap="none" strike="noStrike">
                <a:solidFill>
                  <a:schemeClr val="dk1"/>
                </a:solidFill>
                <a:latin typeface="Calibri"/>
                <a:ea typeface="Calibri"/>
                <a:cs typeface="Calibri"/>
                <a:sym typeface="Calibri"/>
              </a:rPr>
              <a:t> controller</a:t>
            </a:r>
            <a:r>
              <a:rPr b="0" i="0" lang="en-US" sz="1600" u="none" cap="none" strike="noStrike">
                <a:solidFill>
                  <a:schemeClr val="dk1"/>
                </a:solidFill>
                <a:latin typeface="Calibri"/>
                <a:ea typeface="Calibri"/>
                <a:cs typeface="Calibri"/>
                <a:sym typeface="Calibri"/>
              </a:rPr>
              <a:t>, and </a:t>
            </a:r>
            <a:r>
              <a:rPr b="1" i="0" lang="en-US" sz="1600" u="none" cap="none" strike="noStrike">
                <a:solidFill>
                  <a:schemeClr val="dk1"/>
                </a:solidFill>
                <a:latin typeface="Calibri"/>
                <a:ea typeface="Calibri"/>
                <a:cs typeface="Calibri"/>
                <a:sym typeface="Calibri"/>
              </a:rPr>
              <a:t>service account &amp; token controller</a:t>
            </a:r>
            <a:r>
              <a:rPr b="0" i="0" lang="en-US" sz="1600" u="none" cap="none" strike="noStrike">
                <a:solidFill>
                  <a:schemeClr val="dk1"/>
                </a:solidFill>
                <a:latin typeface="Calibri"/>
                <a:ea typeface="Calibri"/>
                <a:cs typeface="Calibri"/>
                <a:sym typeface="Calibri"/>
              </a:rPr>
              <a:t>. The controller manager runs different kind of controllers to handle nodes, endpoints, etc.</a:t>
            </a:r>
            <a:endParaRPr/>
          </a:p>
          <a:p>
            <a:pPr indent="-139700" lvl="0" marL="342900" marR="0" rtl="0" algn="l">
              <a:lnSpc>
                <a:spcPct val="150000"/>
              </a:lnSpc>
              <a:spcBef>
                <a:spcPts val="64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Scheduler</a:t>
            </a:r>
            <a:r>
              <a:rPr b="0" i="0" lang="en-US" sz="1600" u="none" cap="none" strike="noStrike">
                <a:solidFill>
                  <a:schemeClr val="dk1"/>
                </a:solidFill>
                <a:latin typeface="Calibri"/>
                <a:ea typeface="Calibri"/>
                <a:cs typeface="Calibri"/>
                <a:sym typeface="Calibri"/>
              </a:rPr>
              <a:t>  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endParaRPr/>
          </a:p>
          <a:p>
            <a:pPr indent="-38100" lvl="0" marL="342900" marR="0" rtl="0" algn="l">
              <a:lnSpc>
                <a:spcPct val="150000"/>
              </a:lnSpc>
              <a:spcBef>
                <a:spcPts val="64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
        <p:nvSpPr>
          <p:cNvPr id="545" name="Google Shape;545;p85"/>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6"/>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Nodes</a:t>
            </a:r>
            <a:endParaRPr/>
          </a:p>
        </p:txBody>
      </p:sp>
      <p:sp>
        <p:nvSpPr>
          <p:cNvPr id="551" name="Google Shape;551;p86"/>
          <p:cNvSpPr txBox="1"/>
          <p:nvPr/>
        </p:nvSpPr>
        <p:spPr>
          <a:xfrm>
            <a:off x="762000" y="4648200"/>
            <a:ext cx="32004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a node:</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kubelet</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Kube-proxy</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Docker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Fluentd</a:t>
            </a:r>
            <a:endParaRPr b="0" i="0" sz="1600" u="none" cap="none" strike="noStrike">
              <a:solidFill>
                <a:srgbClr val="000000"/>
              </a:solidFill>
              <a:latin typeface="Arial"/>
              <a:ea typeface="Arial"/>
              <a:cs typeface="Arial"/>
              <a:sym typeface="Arial"/>
            </a:endParaRPr>
          </a:p>
        </p:txBody>
      </p:sp>
      <p:pic>
        <p:nvPicPr>
          <p:cNvPr id="552" name="Google Shape;552;p86"/>
          <p:cNvPicPr preferRelativeResize="0"/>
          <p:nvPr/>
        </p:nvPicPr>
        <p:blipFill rotWithShape="1">
          <a:blip r:embed="rId3">
            <a:alphaModFix/>
          </a:blip>
          <a:srcRect b="0" l="0" r="0" t="0"/>
          <a:stretch/>
        </p:blipFill>
        <p:spPr>
          <a:xfrm>
            <a:off x="381000" y="1311272"/>
            <a:ext cx="6019800" cy="318452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7"/>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58" name="Google Shape;558;p87"/>
          <p:cNvSpPr txBox="1"/>
          <p:nvPr>
            <p:ph idx="1" type="body"/>
          </p:nvPr>
        </p:nvSpPr>
        <p:spPr>
          <a:xfrm>
            <a:off x="628650" y="9906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is a worker machine in Kubernetes. A node may be a VM or physical machine, depending on the cluster. Each node has the services necessary to run pods and is managed by the master components. The services on a node include Docker, kubelet and kube-proxy. See The Kubernetes Node section in the architecture design doc for more details.</a:t>
            </a:r>
            <a:endParaRPr b="0" i="0" sz="2200" u="none" cap="none" strike="noStrike">
              <a:solidFill>
                <a:schemeClr val="dk1"/>
              </a:solidFill>
              <a:latin typeface="Calibri"/>
              <a:ea typeface="Calibri"/>
              <a:cs typeface="Calibri"/>
              <a:sym typeface="Calibri"/>
            </a:endParaRPr>
          </a:p>
        </p:txBody>
      </p:sp>
      <p:pic>
        <p:nvPicPr>
          <p:cNvPr id="559" name="Google Shape;559;p87"/>
          <p:cNvPicPr preferRelativeResize="0"/>
          <p:nvPr/>
        </p:nvPicPr>
        <p:blipFill rotWithShape="1">
          <a:blip r:embed="rId3">
            <a:alphaModFix/>
          </a:blip>
          <a:srcRect b="0" l="0" r="0" t="0"/>
          <a:stretch/>
        </p:blipFill>
        <p:spPr>
          <a:xfrm>
            <a:off x="1898925" y="3349405"/>
            <a:ext cx="4739001" cy="2645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8"/>
          <p:cNvSpPr txBox="1"/>
          <p:nvPr>
            <p:ph type="title"/>
          </p:nvPr>
        </p:nvSpPr>
        <p:spPr>
          <a:xfrm>
            <a:off x="5524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65" name="Google Shape;565;p88"/>
          <p:cNvSpPr txBox="1"/>
          <p:nvPr>
            <p:ph idx="1" type="body"/>
          </p:nvPr>
        </p:nvSpPr>
        <p:spPr>
          <a:xfrm>
            <a:off x="457201" y="1600201"/>
            <a:ext cx="40242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Must be managed by a master</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May host multiple pods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 IP Address endpoint</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tagged and filtered using labels</a:t>
            </a:r>
            <a:endParaRPr b="1" i="0" sz="2200" u="none" cap="none" strike="noStrike">
              <a:solidFill>
                <a:schemeClr val="dk1"/>
              </a:solidFill>
              <a:latin typeface="Calibri"/>
              <a:ea typeface="Calibri"/>
              <a:cs typeface="Calibri"/>
              <a:sym typeface="Calibri"/>
            </a:endParaRPr>
          </a:p>
          <a:p>
            <a:pPr indent="-494030" lvl="0" marL="457200" marR="0" rtl="0" algn="l">
              <a:lnSpc>
                <a:spcPct val="90000"/>
              </a:lnSpc>
              <a:spcBef>
                <a:spcPts val="600"/>
              </a:spcBef>
              <a:spcAft>
                <a:spcPts val="0"/>
              </a:spcAft>
              <a:buClr>
                <a:srgbClr val="000000"/>
              </a:buClr>
              <a:buSzPts val="2200"/>
              <a:buFont typeface="Noto Sans Symbols"/>
              <a:buChar char="▪"/>
            </a:pPr>
            <a:r>
              <a:rPr b="0" lang="en-US" sz="2200"/>
              <a:t>Runs 3 processes - Kubelet, Kube Proxy and Container Runtime</a:t>
            </a:r>
            <a:endParaRPr b="0" i="0" sz="2200" u="none" cap="none" strike="noStrike">
              <a:solidFill>
                <a:schemeClr val="dk1"/>
              </a:solidFill>
              <a:latin typeface="Calibri"/>
              <a:ea typeface="Calibri"/>
              <a:cs typeface="Calibri"/>
              <a:sym typeface="Calibri"/>
            </a:endParaRPr>
          </a:p>
        </p:txBody>
      </p:sp>
      <p:sp>
        <p:nvSpPr>
          <p:cNvPr id="566" name="Google Shape;566;p88"/>
          <p:cNvSpPr txBox="1"/>
          <p:nvPr/>
        </p:nvSpPr>
        <p:spPr>
          <a:xfrm>
            <a:off x="552450" y="914399"/>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Allows Pods to be scheduled. A basic worker physical or virtual machine of Kubernetes.</a:t>
            </a:r>
            <a:endParaRPr b="0" i="0" sz="1400" u="none" cap="none" strike="noStrike">
              <a:solidFill>
                <a:srgbClr val="000000"/>
              </a:solidFill>
              <a:latin typeface="Arial"/>
              <a:ea typeface="Arial"/>
              <a:cs typeface="Arial"/>
              <a:sym typeface="Arial"/>
            </a:endParaRPr>
          </a:p>
        </p:txBody>
      </p:sp>
      <p:pic>
        <p:nvPicPr>
          <p:cNvPr id="567" name="Google Shape;567;p88"/>
          <p:cNvPicPr preferRelativeResize="0"/>
          <p:nvPr/>
        </p:nvPicPr>
        <p:blipFill rotWithShape="1">
          <a:blip r:embed="rId3">
            <a:alphaModFix/>
          </a:blip>
          <a:srcRect b="0" l="0" r="0" t="0"/>
          <a:stretch/>
        </p:blipFill>
        <p:spPr>
          <a:xfrm>
            <a:off x="4419600" y="1898374"/>
            <a:ext cx="4349750" cy="3175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9"/>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Nodes</a:t>
            </a:r>
            <a:endParaRPr b="1" i="0" sz="3600" u="none" cap="none" strike="noStrike">
              <a:solidFill>
                <a:srgbClr val="000000"/>
              </a:solidFill>
              <a:latin typeface="Calibri"/>
              <a:ea typeface="Calibri"/>
              <a:cs typeface="Calibri"/>
              <a:sym typeface="Calibri"/>
            </a:endParaRPr>
          </a:p>
        </p:txBody>
      </p:sp>
      <p:sp>
        <p:nvSpPr>
          <p:cNvPr id="573" name="Google Shape;573;p89"/>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2880"/>
              <a:buFont typeface="Noto Sans Symbols"/>
              <a:buNone/>
            </a:pPr>
            <a:r>
              <a:rPr b="0" i="0" lang="en-US" sz="2200" u="none" cap="none" strike="noStrike">
                <a:solidFill>
                  <a:schemeClr val="dk1"/>
                </a:solidFill>
                <a:latin typeface="Calibri"/>
                <a:ea typeface="Calibri"/>
                <a:cs typeface="Calibri"/>
                <a:sym typeface="Calibri"/>
              </a:rPr>
              <a:t>Node Status</a:t>
            </a:r>
            <a:endParaRPr b="0" i="0" sz="2200" u="none" cap="none" strike="noStrike">
              <a:solidFill>
                <a:schemeClr val="dk1"/>
              </a:solidFill>
              <a:latin typeface="Calibri"/>
              <a:ea typeface="Calibri"/>
              <a:cs typeface="Calibri"/>
              <a:sym typeface="Calibri"/>
            </a:endParaRPr>
          </a:p>
          <a:p>
            <a:pPr indent="0" lvl="0" marL="0" marR="0" rtl="0" algn="l">
              <a:lnSpc>
                <a:spcPct val="90000"/>
              </a:lnSpc>
              <a:spcBef>
                <a:spcPts val="640"/>
              </a:spcBef>
              <a:spcAft>
                <a:spcPts val="0"/>
              </a:spcAft>
              <a:buClr>
                <a:schemeClr val="accent3"/>
              </a:buClr>
              <a:buSzPts val="1620"/>
              <a:buFont typeface="Noto Sans Symbols"/>
              <a:buNone/>
            </a:pPr>
            <a:r>
              <a:rPr b="0" i="0" lang="en-US" sz="2200" u="none" cap="none" strike="noStrike">
                <a:solidFill>
                  <a:schemeClr val="dk1"/>
                </a:solidFill>
                <a:latin typeface="Calibri"/>
                <a:ea typeface="Calibri"/>
                <a:cs typeface="Calibri"/>
                <a:sym typeface="Calibri"/>
              </a:rPr>
              <a:t>A node status contains: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64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Addresses </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Hostname</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ExternalIP</a:t>
            </a:r>
            <a:endParaRPr b="0" i="0" sz="2200" u="none" cap="none" strike="noStrike">
              <a:solidFill>
                <a:schemeClr val="dk1"/>
              </a:solidFill>
              <a:latin typeface="Calibri"/>
              <a:ea typeface="Calibri"/>
              <a:cs typeface="Calibri"/>
              <a:sym typeface="Calibri"/>
            </a:endParaRPr>
          </a:p>
          <a:p>
            <a:pPr indent="-368300" lvl="1" marL="9144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InternalIP</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Condition - describe condition of nodes.</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Capacity -  describe the resources available on the node</a:t>
            </a:r>
            <a:endParaRPr b="0"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Info - general information about the node</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What to expect from this class</a:t>
            </a:r>
            <a:endParaRPr b="1" i="0" sz="3600" u="none" cap="none" strike="noStrike">
              <a:solidFill>
                <a:srgbClr val="000000"/>
              </a:solidFill>
              <a:latin typeface="Calibri"/>
              <a:ea typeface="Calibri"/>
              <a:cs typeface="Calibri"/>
              <a:sym typeface="Calibri"/>
            </a:endParaRPr>
          </a:p>
        </p:txBody>
      </p:sp>
      <p:sp>
        <p:nvSpPr>
          <p:cNvPr id="247" name="Google Shape;247;p45"/>
          <p:cNvSpPr txBox="1"/>
          <p:nvPr>
            <p:ph idx="1" type="body"/>
          </p:nvPr>
        </p:nvSpPr>
        <p:spPr>
          <a:xfrm>
            <a:off x="628650" y="1524000"/>
            <a:ext cx="7886700" cy="4652963"/>
          </a:xfrm>
          <a:prstGeom prst="rect">
            <a:avLst/>
          </a:prstGeom>
          <a:noFill/>
          <a:ln>
            <a:noFill/>
          </a:ln>
        </p:spPr>
        <p:txBody>
          <a:bodyPr anchorCtr="0" anchor="t" bIns="45700" lIns="91425" spcFirstLastPara="1" rIns="91425" wrap="square" tIns="45700">
            <a:noAutofit/>
          </a:bodyPr>
          <a:lstStyle/>
          <a:p>
            <a:pPr indent="-414019" lvl="0" marL="457200" marR="0" rtl="0" algn="l">
              <a:lnSpc>
                <a:spcPct val="90000"/>
              </a:lnSpc>
              <a:spcBef>
                <a:spcPts val="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Flexibility</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Conversations</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Literacy and awareness on many of the principles, tools, and practices</a:t>
            </a:r>
            <a:r>
              <a:rPr b="1" i="0" lang="en-US" sz="2200" u="none" cap="none" strike="noStrike">
                <a:solidFill>
                  <a:schemeClr val="dk1"/>
                </a:solidFill>
                <a:latin typeface="Calibri"/>
                <a:ea typeface="Calibri"/>
                <a:cs typeface="Calibri"/>
                <a:sym typeface="Calibri"/>
              </a:rPr>
              <a:t> surrounding Microservices culture, architecture and implementation.</a:t>
            </a:r>
            <a:endParaRPr b="1" i="0" sz="2200" u="none" cap="none" strike="noStrike">
              <a:solidFill>
                <a:schemeClr val="dk1"/>
              </a:solidFill>
              <a:latin typeface="Calibri"/>
              <a:ea typeface="Calibri"/>
              <a:cs typeface="Calibri"/>
              <a:sym typeface="Calibri"/>
            </a:endParaRPr>
          </a:p>
          <a:p>
            <a:pPr indent="-414019" lvl="0" marL="457200" marR="0" rtl="0" algn="l">
              <a:lnSpc>
                <a:spcPct val="90000"/>
              </a:lnSpc>
              <a:spcBef>
                <a:spcPts val="640"/>
              </a:spcBef>
              <a:spcAft>
                <a:spcPts val="0"/>
              </a:spcAft>
              <a:buClr>
                <a:schemeClr val="accent3"/>
              </a:buClr>
              <a:buSzPts val="2200"/>
              <a:buFont typeface="Noto Sans Symbols"/>
              <a:buChar char="▪"/>
            </a:pPr>
            <a:r>
              <a:rPr b="0" i="0" lang="en-US" sz="2200" u="none" cap="none" strike="noStrike">
                <a:solidFill>
                  <a:schemeClr val="dk1"/>
                </a:solidFill>
                <a:latin typeface="Calibri"/>
                <a:ea typeface="Calibri"/>
                <a:cs typeface="Calibri"/>
                <a:sym typeface="Calibri"/>
              </a:rPr>
              <a:t>An effort to focus on your own situations and challenges so you can act on what you learn.</a:t>
            </a:r>
            <a:endParaRPr b="1" i="0" sz="2200" u="none" cap="none" strike="noStrike">
              <a:solidFill>
                <a:schemeClr val="dk1"/>
              </a:solidFill>
              <a:latin typeface="Calibri"/>
              <a:ea typeface="Calibri"/>
              <a:cs typeface="Calibri"/>
              <a:sym typeface="Calibri"/>
            </a:endParaRPr>
          </a:p>
          <a:p>
            <a:pPr indent="-274320" lvl="0" marL="45720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90"/>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nodes</a:t>
            </a:r>
            <a:endParaRPr b="1" i="0" sz="3600" u="none" cap="none" strike="noStrike">
              <a:solidFill>
                <a:srgbClr val="000000"/>
              </a:solidFill>
              <a:latin typeface="Calibri"/>
              <a:ea typeface="Calibri"/>
              <a:cs typeface="Calibri"/>
              <a:sym typeface="Calibri"/>
            </a:endParaRPr>
          </a:p>
        </p:txBody>
      </p:sp>
      <p:sp>
        <p:nvSpPr>
          <p:cNvPr id="579" name="Google Shape;579;p90"/>
          <p:cNvSpPr txBox="1"/>
          <p:nvPr/>
        </p:nvSpPr>
        <p:spPr>
          <a:xfrm>
            <a:off x="628650" y="3661825"/>
            <a:ext cx="8017800" cy="1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Affinity &amp; Anti-affinity (Beta) allow further constraints on where a pod may run (coupled, de-coupled, only nodes with certain labels, etc)</a:t>
            </a:r>
            <a:endParaRPr b="0" i="0" sz="2200" u="none" cap="none" strike="noStrike">
              <a:solidFill>
                <a:schemeClr val="dk1"/>
              </a:solidFill>
              <a:latin typeface="Arial"/>
              <a:ea typeface="Arial"/>
              <a:cs typeface="Arial"/>
              <a:sym typeface="Arial"/>
            </a:endParaRPr>
          </a:p>
        </p:txBody>
      </p:sp>
      <p:pic>
        <p:nvPicPr>
          <p:cNvPr id="580" name="Google Shape;580;p90"/>
          <p:cNvPicPr preferRelativeResize="0"/>
          <p:nvPr/>
        </p:nvPicPr>
        <p:blipFill rotWithShape="1">
          <a:blip r:embed="rId3">
            <a:alphaModFix/>
          </a:blip>
          <a:srcRect b="0" l="0" r="0" t="0"/>
          <a:stretch/>
        </p:blipFill>
        <p:spPr>
          <a:xfrm>
            <a:off x="0" y="2302929"/>
            <a:ext cx="9144000" cy="84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91"/>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Kubelet</a:t>
            </a:r>
            <a:r>
              <a:rPr b="0" i="0" lang="en-US" sz="1800" u="none" cap="none" strike="noStrike">
                <a:solidFill>
                  <a:schemeClr val="dk1"/>
                </a:solidFill>
                <a:latin typeface="Calibri"/>
                <a:ea typeface="Calibri"/>
                <a:cs typeface="Calibri"/>
                <a:sym typeface="Calibri"/>
              </a:rPr>
              <a:t> Service on each node is responsible for relaying information to and from the control plane service. It interacts with etcd store to read configuration details and to write values </a:t>
            </a:r>
            <a:r>
              <a:rPr b="1" i="0" lang="en-US" sz="1800" u="none" cap="none" strike="noStrike">
                <a:solidFill>
                  <a:schemeClr val="dk1"/>
                </a:solidFill>
                <a:latin typeface="Calibri"/>
                <a:ea typeface="Calibri"/>
                <a:cs typeface="Calibri"/>
                <a:sym typeface="Calibri"/>
              </a:rPr>
              <a:t>via api-server</a:t>
            </a:r>
            <a:r>
              <a:rPr b="0" i="0" lang="en-US" sz="1800" u="none" cap="none" strike="noStrike">
                <a:solidFill>
                  <a:schemeClr val="dk1"/>
                </a:solidFill>
                <a:latin typeface="Calibri"/>
                <a:ea typeface="Calibri"/>
                <a:cs typeface="Calibri"/>
                <a:sym typeface="Calibri"/>
              </a:rPr>
              <a:t>. It communicates with the master component to receive commands and work. The kubelet process then assumes responsibility for maintaining the state of work and the node server. It manages network rules, port forwarding, etc.</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64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6" name="Google Shape;586;p91"/>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Kubelet</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2"/>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Kubernetes </a:t>
            </a:r>
            <a:r>
              <a:rPr b="1" i="0" lang="en-US" sz="1800" u="none" cap="none" strike="noStrike">
                <a:solidFill>
                  <a:schemeClr val="dk1"/>
                </a:solidFill>
                <a:latin typeface="Calibri"/>
                <a:ea typeface="Calibri"/>
                <a:cs typeface="Calibri"/>
                <a:sym typeface="Calibri"/>
              </a:rPr>
              <a:t>Proxy</a:t>
            </a:r>
            <a:r>
              <a:rPr b="0" i="0" lang="en-US" sz="1800" u="none" cap="none" strike="noStrike">
                <a:solidFill>
                  <a:schemeClr val="dk1"/>
                </a:solidFill>
                <a:latin typeface="Calibri"/>
                <a:ea typeface="Calibri"/>
                <a:cs typeface="Calibri"/>
                <a:sym typeface="Calibri"/>
              </a:rPr>
              <a:t> Service 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b="0" i="0" sz="1800" u="none" cap="none" strike="noStrike">
              <a:solidFill>
                <a:schemeClr val="dk1"/>
              </a:solidFill>
              <a:latin typeface="Calibri"/>
              <a:ea typeface="Calibri"/>
              <a:cs typeface="Calibri"/>
              <a:sym typeface="Calibri"/>
            </a:endParaRPr>
          </a:p>
        </p:txBody>
      </p:sp>
      <p:sp>
        <p:nvSpPr>
          <p:cNvPr id="592" name="Google Shape;592;p92"/>
          <p:cNvSpPr txBox="1"/>
          <p:nvPr>
            <p:ph type="title"/>
          </p:nvPr>
        </p:nvSpPr>
        <p:spPr>
          <a:xfrm>
            <a:off x="228600" y="1524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a:t>
            </a:r>
            <a:r>
              <a:rPr lang="en-US"/>
              <a:t>Kube Proxy</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Clusters</a:t>
            </a:r>
            <a:endParaRPr b="1" i="0" sz="3600" u="none" cap="none" strike="noStrike">
              <a:solidFill>
                <a:srgbClr val="000000"/>
              </a:solidFill>
              <a:latin typeface="Calibri"/>
              <a:ea typeface="Calibri"/>
              <a:cs typeface="Calibri"/>
              <a:sym typeface="Calibri"/>
            </a:endParaRPr>
          </a:p>
        </p:txBody>
      </p:sp>
      <p:sp>
        <p:nvSpPr>
          <p:cNvPr id="598" name="Google Shape;598;p93"/>
          <p:cNvSpPr txBox="1"/>
          <p:nvPr>
            <p:ph idx="1" type="body"/>
          </p:nvPr>
        </p:nvSpPr>
        <p:spPr>
          <a:xfrm>
            <a:off x="628650" y="1770525"/>
            <a:ext cx="5010300" cy="3962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665"/>
              <a:buFont typeface="Noto Sans Symbols"/>
              <a:buNone/>
            </a:pPr>
            <a:r>
              <a:rPr b="0" i="0" lang="en-US" sz="2200" u="none" cap="none" strike="noStrike">
                <a:solidFill>
                  <a:schemeClr val="dk1"/>
                </a:solidFill>
                <a:latin typeface="Calibri"/>
                <a:ea typeface="Calibri"/>
                <a:cs typeface="Calibri"/>
                <a:sym typeface="Calibri"/>
              </a:rPr>
              <a:t>Masters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Coordinates the cluster</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Schedules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Maintains application state</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Scales applications</a:t>
            </a:r>
            <a:endParaRPr b="1" i="0" sz="2200" u="none" cap="none" strike="noStrike">
              <a:solidFill>
                <a:schemeClr val="dk1"/>
              </a:solidFill>
              <a:latin typeface="Calibri"/>
              <a:ea typeface="Calibri"/>
              <a:cs typeface="Calibri"/>
              <a:sym typeface="Calibri"/>
            </a:endParaRPr>
          </a:p>
          <a:p>
            <a:pPr indent="-512318" lvl="1" marL="914400" marR="0" rtl="0" algn="l">
              <a:lnSpc>
                <a:spcPct val="80000"/>
              </a:lnSpc>
              <a:spcBef>
                <a:spcPts val="296"/>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Rolls out updates</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duplicated when HA (High Availability) is desired.</a:t>
            </a:r>
            <a:endParaRPr b="1" i="0" sz="2200" u="none" cap="none" strike="noStrike">
              <a:solidFill>
                <a:schemeClr val="dk1"/>
              </a:solidFill>
              <a:latin typeface="Calibri"/>
              <a:ea typeface="Calibri"/>
              <a:cs typeface="Calibri"/>
              <a:sym typeface="Calibri"/>
            </a:endParaRPr>
          </a:p>
          <a:p>
            <a:pPr indent="-491172" lvl="0" marL="457200" marR="0" rtl="0" algn="l">
              <a:lnSpc>
                <a:spcPct val="80000"/>
              </a:lnSpc>
              <a:spcBef>
                <a:spcPts val="37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Often run as a service by public cloud providers (Azure/Google Kubernetes as a Service)</a:t>
            </a:r>
            <a:endParaRPr b="0" i="0" sz="2200" u="none" cap="none" strike="noStrike">
              <a:solidFill>
                <a:schemeClr val="dk1"/>
              </a:solidFill>
              <a:latin typeface="Calibri"/>
              <a:ea typeface="Calibri"/>
              <a:cs typeface="Calibri"/>
              <a:sym typeface="Calibri"/>
            </a:endParaRPr>
          </a:p>
        </p:txBody>
      </p:sp>
      <p:pic>
        <p:nvPicPr>
          <p:cNvPr id="599" name="Google Shape;599;p93"/>
          <p:cNvPicPr preferRelativeResize="0"/>
          <p:nvPr/>
        </p:nvPicPr>
        <p:blipFill rotWithShape="1">
          <a:blip r:embed="rId3">
            <a:alphaModFix/>
          </a:blip>
          <a:srcRect b="0" l="0" r="0" t="0"/>
          <a:stretch/>
        </p:blipFill>
        <p:spPr>
          <a:xfrm>
            <a:off x="5436704" y="2393336"/>
            <a:ext cx="3479085" cy="2604728"/>
          </a:xfrm>
          <a:prstGeom prst="rect">
            <a:avLst/>
          </a:prstGeom>
          <a:noFill/>
          <a:ln>
            <a:noFill/>
          </a:ln>
        </p:spPr>
      </p:pic>
      <p:sp>
        <p:nvSpPr>
          <p:cNvPr id="600" name="Google Shape;600;p93"/>
          <p:cNvSpPr txBox="1"/>
          <p:nvPr/>
        </p:nvSpPr>
        <p:spPr>
          <a:xfrm>
            <a:off x="628650" y="1093675"/>
            <a:ext cx="7753500"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0" i="0" lang="en-US" sz="2200" u="none" cap="none" strike="noStrike">
                <a:solidFill>
                  <a:schemeClr val="dk1"/>
                </a:solidFill>
                <a:latin typeface="Calibri"/>
                <a:ea typeface="Calibri"/>
                <a:cs typeface="Calibri"/>
                <a:sym typeface="Calibri"/>
              </a:rPr>
              <a:t>Allows you to deploy containerized applications to a cluster without tying them specifically to individual machines.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9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Addons</a:t>
            </a:r>
            <a:endParaRPr b="1" i="0" sz="3600" u="none" cap="none" strike="noStrike">
              <a:solidFill>
                <a:srgbClr val="000000"/>
              </a:solidFill>
              <a:latin typeface="Calibri"/>
              <a:ea typeface="Calibri"/>
              <a:cs typeface="Calibri"/>
              <a:sym typeface="Calibri"/>
            </a:endParaRPr>
          </a:p>
        </p:txBody>
      </p:sp>
      <p:sp>
        <p:nvSpPr>
          <p:cNvPr id="606" name="Google Shape;606;p94"/>
          <p:cNvSpPr txBox="1"/>
          <p:nvPr>
            <p:ph idx="1" type="body"/>
          </p:nvPr>
        </p:nvSpPr>
        <p:spPr>
          <a:xfrm>
            <a:off x="628650" y="10668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5000"/>
              </a:lnSpc>
              <a:spcBef>
                <a:spcPts val="2300"/>
              </a:spcBef>
              <a:spcAft>
                <a:spcPts val="0"/>
              </a:spcAft>
              <a:buClr>
                <a:srgbClr val="000000"/>
              </a:buClr>
              <a:buSzPts val="2200"/>
              <a:buFont typeface="Calibri"/>
              <a:buChar char="▪"/>
            </a:pPr>
            <a:r>
              <a:rPr b="0" i="0" lang="en-US" sz="2200" u="none" cap="none" strike="noStrike">
                <a:solidFill>
                  <a:srgbClr val="000000"/>
                </a:solidFill>
                <a:highlight>
                  <a:srgbClr val="FFFFFF"/>
                </a:highlight>
              </a:rPr>
              <a:t>DNS - While the other addons are not strictly required, all Kubernetes clusters should have </a:t>
            </a:r>
            <a:r>
              <a:rPr b="0" i="0" lang="en-US" sz="2200" u="sng" cap="none" strike="noStrike">
                <a:solidFill>
                  <a:srgbClr val="000000"/>
                </a:solidFill>
                <a:highlight>
                  <a:srgbClr val="FFFFFF"/>
                </a:highlight>
                <a:hlinkClick r:id="rId3"/>
              </a:rPr>
              <a:t>cluster DNS</a:t>
            </a:r>
            <a:r>
              <a:rPr b="0" i="0" lang="en-US" sz="2200" u="none" cap="none" strike="noStrike">
                <a:solidFill>
                  <a:srgbClr val="000000"/>
                </a:solidFill>
                <a:highlight>
                  <a:srgbClr val="FFFFFF"/>
                </a:highlight>
              </a:rPr>
              <a:t>, as many examples rely on it.</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Web UI (Dashboard) - </a:t>
            </a:r>
            <a:r>
              <a:rPr b="0" i="0" lang="en-US" sz="2200" u="sng" cap="none" strike="noStrike">
                <a:solidFill>
                  <a:srgbClr val="000000"/>
                </a:solidFill>
                <a:highlight>
                  <a:srgbClr val="FFFFFF"/>
                </a:highlight>
                <a:hlinkClick r:id="rId4"/>
              </a:rPr>
              <a:t>Dashboard</a:t>
            </a:r>
            <a:r>
              <a:rPr b="0" i="0" lang="en-US" sz="2200" u="none" cap="none" strike="noStrike">
                <a:solidFill>
                  <a:srgbClr val="000000"/>
                </a:solidFill>
                <a:highlight>
                  <a:srgbClr val="FFFFFF"/>
                </a:highlight>
              </a:rPr>
              <a:t> is a general purpose, web-based UI for Kubernetes clusters.</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Container Resource Monitoring - </a:t>
            </a:r>
            <a:r>
              <a:rPr b="0" i="0" lang="en-US" sz="2200" u="sng" cap="none" strike="noStrike">
                <a:solidFill>
                  <a:srgbClr val="000000"/>
                </a:solidFill>
                <a:highlight>
                  <a:srgbClr val="FFFFFF"/>
                </a:highlight>
                <a:hlinkClick r:id="rId5"/>
              </a:rPr>
              <a:t>Container Resource Monitoring</a:t>
            </a:r>
            <a:r>
              <a:rPr b="0" i="0" lang="en-US" sz="2200" u="none" cap="none" strike="noStrike">
                <a:solidFill>
                  <a:srgbClr val="000000"/>
                </a:solidFill>
                <a:highlight>
                  <a:srgbClr val="FFFFFF"/>
                </a:highlight>
              </a:rPr>
              <a:t> records generic time-series metrics about containers in a central database, and provides a UI for browsing that data.</a:t>
            </a:r>
            <a:endParaRPr b="0" i="0" sz="2200" u="none" cap="none" strike="noStrike">
              <a:solidFill>
                <a:srgbClr val="000000"/>
              </a:solidFill>
              <a:highlight>
                <a:srgbClr val="FFFFFF"/>
              </a:highlight>
            </a:endParaRPr>
          </a:p>
          <a:p>
            <a:pPr indent="-368300" lvl="0" marL="457200" marR="0" rtl="0" algn="l">
              <a:lnSpc>
                <a:spcPct val="115000"/>
              </a:lnSpc>
              <a:spcBef>
                <a:spcPts val="0"/>
              </a:spcBef>
              <a:spcAft>
                <a:spcPts val="0"/>
              </a:spcAft>
              <a:buClr>
                <a:srgbClr val="000000"/>
              </a:buClr>
              <a:buSzPts val="2200"/>
              <a:buFont typeface="Calibri"/>
              <a:buChar char="▪"/>
            </a:pPr>
            <a:r>
              <a:rPr b="0" i="0" lang="en-US" sz="2200" u="none" cap="none" strike="noStrike">
                <a:solidFill>
                  <a:srgbClr val="000000"/>
                </a:solidFill>
                <a:highlight>
                  <a:srgbClr val="FFFFFF"/>
                </a:highlight>
              </a:rPr>
              <a:t>Cluster-level Logging - A </a:t>
            </a:r>
            <a:r>
              <a:rPr b="0" i="0" lang="en-US" sz="2200" u="sng" cap="none" strike="noStrike">
                <a:solidFill>
                  <a:srgbClr val="000000"/>
                </a:solidFill>
                <a:highlight>
                  <a:srgbClr val="FFFFFF"/>
                </a:highlight>
                <a:hlinkClick r:id="rId6"/>
              </a:rPr>
              <a:t>Cluster-level logging</a:t>
            </a:r>
            <a:r>
              <a:rPr b="0" i="0" lang="en-US" sz="2200" u="none" cap="none" strike="noStrike">
                <a:solidFill>
                  <a:srgbClr val="000000"/>
                </a:solidFill>
                <a:highlight>
                  <a:srgbClr val="FFFFFF"/>
                </a:highlight>
              </a:rPr>
              <a:t> mechanism is responsible for saving container logs to a central log store with search/browsing interface.</a:t>
            </a:r>
            <a:endParaRPr b="0" i="0" sz="2200" u="none" cap="none" strike="noStrike">
              <a:solidFill>
                <a:srgbClr val="000000"/>
              </a:solidFill>
              <a:highlight>
                <a:srgbClr val="FFFFFF"/>
              </a:highlight>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5"/>
          <p:cNvSpPr txBox="1"/>
          <p:nvPr>
            <p:ph type="title"/>
          </p:nvPr>
        </p:nvSpPr>
        <p:spPr>
          <a:xfrm>
            <a:off x="628650" y="1365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b="1" i="0" lang="en-US" sz="3600" u="none" cap="none" strike="noStrike">
                <a:solidFill>
                  <a:srgbClr val="000000"/>
                </a:solidFill>
                <a:latin typeface="Calibri"/>
                <a:ea typeface="Calibri"/>
                <a:cs typeface="Calibri"/>
                <a:sym typeface="Calibri"/>
              </a:rPr>
              <a:t>Terms</a:t>
            </a:r>
            <a:endParaRPr b="1" i="0" sz="3600" u="none" cap="none" strike="noStrike">
              <a:solidFill>
                <a:srgbClr val="000000"/>
              </a:solidFill>
              <a:latin typeface="Calibri"/>
              <a:ea typeface="Calibri"/>
              <a:cs typeface="Calibri"/>
              <a:sym typeface="Calibri"/>
            </a:endParaRPr>
          </a:p>
        </p:txBody>
      </p:sp>
      <p:sp>
        <p:nvSpPr>
          <p:cNvPr id="612" name="Google Shape;612;p95"/>
          <p:cNvSpPr txBox="1"/>
          <p:nvPr>
            <p:ph idx="1" type="body"/>
          </p:nvPr>
        </p:nvSpPr>
        <p:spPr>
          <a:xfrm>
            <a:off x="628650" y="1143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Containers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Nodes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Clusters</a:t>
            </a:r>
            <a:endParaRPr b="1" i="0" sz="2200" u="none" cap="none" strike="noStrike">
              <a:solidFill>
                <a:schemeClr val="dk1"/>
              </a:solidFill>
              <a:latin typeface="Calibri"/>
              <a:ea typeface="Calibri"/>
              <a:cs typeface="Calibri"/>
              <a:sym typeface="Calibri"/>
            </a:endParaRPr>
          </a:p>
          <a:p>
            <a:pPr indent="-368300" lvl="0" marL="457200" rtl="0" algn="l">
              <a:spcBef>
                <a:spcPts val="0"/>
              </a:spcBef>
              <a:spcAft>
                <a:spcPts val="0"/>
              </a:spcAft>
              <a:buClr>
                <a:srgbClr val="000000"/>
              </a:buClr>
              <a:buSzPts val="2200"/>
              <a:buFont typeface="Noto Sans Symbols"/>
              <a:buChar char="●"/>
            </a:pPr>
            <a:r>
              <a:rPr lang="en-US" sz="2200"/>
              <a:t>Pods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Deployment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ReplicaSets (</a:t>
            </a:r>
            <a:r>
              <a:rPr lang="en-US" sz="2200"/>
              <a:t>Controllers</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Services (</a:t>
            </a:r>
            <a:r>
              <a:rPr lang="en-US" sz="2200"/>
              <a:t>Object</a:t>
            </a:r>
            <a:r>
              <a:rPr lang="en-US" sz="2200"/>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Labels </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b="1" i="0" lang="en-US" sz="2200" u="none" cap="none" strike="noStrike">
                <a:solidFill>
                  <a:schemeClr val="dk1"/>
                </a:solidFill>
                <a:latin typeface="Calibri"/>
                <a:ea typeface="Calibri"/>
                <a:cs typeface="Calibri"/>
                <a:sym typeface="Calibri"/>
              </a:rPr>
              <a:t>Volumes (</a:t>
            </a:r>
            <a:r>
              <a:rPr lang="en-US" sz="2200"/>
              <a:t>Object</a:t>
            </a:r>
            <a:r>
              <a:rPr b="1" i="0" lang="en-US" sz="2200" u="none" cap="none" strike="noStrike">
                <a:solidFill>
                  <a:schemeClr val="dk1"/>
                </a:solidFill>
                <a:latin typeface="Calibri"/>
                <a:ea typeface="Calibri"/>
                <a:cs typeface="Calibri"/>
                <a:sym typeface="Calibri"/>
              </a:rPr>
              <a:t>)</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Noto Sans Symbols"/>
              <a:buChar char="●"/>
            </a:pPr>
            <a:r>
              <a:rPr lang="en-US" sz="2200"/>
              <a:t>Namespaces (Object)</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StatefulSet (</a:t>
            </a:r>
            <a:r>
              <a:rPr lang="en-US" sz="2200"/>
              <a:t>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DaemonSet (Controllers)</a:t>
            </a:r>
            <a:endParaRPr sz="2200"/>
          </a:p>
          <a:p>
            <a:pPr indent="-368300" lvl="0" marL="457200" marR="0" rtl="0" algn="l">
              <a:lnSpc>
                <a:spcPct val="90000"/>
              </a:lnSpc>
              <a:spcBef>
                <a:spcPts val="0"/>
              </a:spcBef>
              <a:spcAft>
                <a:spcPts val="0"/>
              </a:spcAft>
              <a:buClr>
                <a:srgbClr val="000000"/>
              </a:buClr>
              <a:buSzPts val="2200"/>
              <a:buFont typeface="Noto Sans Symbols"/>
              <a:buChar char="●"/>
            </a:pPr>
            <a:r>
              <a:rPr lang="en-US" sz="2200"/>
              <a:t>Job (Controllers)</a:t>
            </a:r>
            <a:endParaRPr sz="2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96"/>
          <p:cNvSpPr txBox="1"/>
          <p:nvPr>
            <p:ph type="title"/>
          </p:nvPr>
        </p:nvSpPr>
        <p:spPr>
          <a:xfrm>
            <a:off x="628650" y="76200"/>
            <a:ext cx="7886700" cy="115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Pods</a:t>
            </a:r>
            <a:endParaRPr/>
          </a:p>
        </p:txBody>
      </p:sp>
      <p:sp>
        <p:nvSpPr>
          <p:cNvPr id="618" name="Google Shape;618;p96"/>
          <p:cNvSpPr txBox="1"/>
          <p:nvPr>
            <p:ph idx="1" type="body"/>
          </p:nvPr>
        </p:nvSpPr>
        <p:spPr>
          <a:xfrm>
            <a:off x="5119722" y="4107854"/>
            <a:ext cx="4024200" cy="1892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Containers in a pod share </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IP address and port space</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Filesystem</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Storage (Volumnes)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Labels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Secrets</a:t>
            </a:r>
            <a:endParaRPr/>
          </a:p>
          <a:p>
            <a:pPr indent="-19050" lvl="1" marL="742950" marR="0" rtl="0" algn="l">
              <a:lnSpc>
                <a:spcPct val="100000"/>
              </a:lnSpc>
              <a:spcBef>
                <a:spcPts val="56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619" name="Google Shape;619;p96"/>
          <p:cNvPicPr preferRelativeResize="0"/>
          <p:nvPr/>
        </p:nvPicPr>
        <p:blipFill rotWithShape="1">
          <a:blip r:embed="rId3">
            <a:alphaModFix/>
          </a:blip>
          <a:srcRect b="0" l="0" r="0" t="0"/>
          <a:stretch/>
        </p:blipFill>
        <p:spPr>
          <a:xfrm>
            <a:off x="608857" y="4073898"/>
            <a:ext cx="4539109" cy="1752600"/>
          </a:xfrm>
          <a:prstGeom prst="rect">
            <a:avLst/>
          </a:prstGeom>
          <a:noFill/>
          <a:ln>
            <a:noFill/>
          </a:ln>
        </p:spPr>
      </p:pic>
      <p:cxnSp>
        <p:nvCxnSpPr>
          <p:cNvPr id="620" name="Google Shape;620;p96"/>
          <p:cNvCxnSpPr/>
          <p:nvPr/>
        </p:nvCxnSpPr>
        <p:spPr>
          <a:xfrm>
            <a:off x="304800" y="1066800"/>
            <a:ext cx="8610600" cy="0"/>
          </a:xfrm>
          <a:prstGeom prst="straightConnector1">
            <a:avLst/>
          </a:prstGeom>
          <a:noFill/>
          <a:ln cap="flat" cmpd="sng" w="28575">
            <a:solidFill>
              <a:srgbClr val="A5A5A5"/>
            </a:solidFill>
            <a:prstDash val="solid"/>
            <a:round/>
            <a:headEnd len="sm" w="sm" type="none"/>
            <a:tailEnd len="sm" w="sm" type="none"/>
          </a:ln>
        </p:spPr>
      </p:cxnSp>
      <p:sp>
        <p:nvSpPr>
          <p:cNvPr id="621" name="Google Shape;621;p96"/>
          <p:cNvSpPr txBox="1"/>
          <p:nvPr/>
        </p:nvSpPr>
        <p:spPr>
          <a:xfrm>
            <a:off x="370733" y="1272477"/>
            <a:ext cx="8305800" cy="23616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smallest unit that can be scheduled to be deployed through K8s is called a </a:t>
            </a:r>
            <a:r>
              <a:rPr b="0" i="1" lang="en-US" sz="1800" u="none" cap="none" strike="noStrike">
                <a:solidFill>
                  <a:schemeClr val="dk1"/>
                </a:solidFill>
                <a:latin typeface="Calibri"/>
                <a:ea typeface="Calibri"/>
                <a:cs typeface="Calibri"/>
                <a:sym typeface="Calibri"/>
              </a:rPr>
              <a:t>pod</a:t>
            </a:r>
            <a:r>
              <a:rPr b="0" i="0" lang="en-US" sz="1800" u="none" cap="none" strike="noStrike">
                <a:solidFill>
                  <a:schemeClr val="dk1"/>
                </a:solidFill>
                <a:latin typeface="Calibri"/>
                <a:ea typeface="Calibri"/>
                <a:cs typeface="Calibri"/>
                <a:sym typeface="Calibri"/>
              </a:rPr>
              <a:t>.</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Homogeneous group of containers.</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This group of containers would share storage, Linux namespaces, cgroups, IP addresses. These are co-located, hence share resources and are always scheduled together.</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7"/>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Pods</a:t>
            </a:r>
            <a:endParaRPr b="1" i="0" sz="3600" u="none" cap="none" strike="noStrike">
              <a:solidFill>
                <a:srgbClr val="000000"/>
              </a:solidFill>
              <a:latin typeface="Calibri"/>
              <a:ea typeface="Calibri"/>
              <a:cs typeface="Calibri"/>
              <a:sym typeface="Calibri"/>
            </a:endParaRPr>
          </a:p>
        </p:txBody>
      </p:sp>
      <p:pic>
        <p:nvPicPr>
          <p:cNvPr id="627" name="Google Shape;627;p97"/>
          <p:cNvPicPr preferRelativeResize="0"/>
          <p:nvPr/>
        </p:nvPicPr>
        <p:blipFill>
          <a:blip r:embed="rId3">
            <a:alphaModFix/>
          </a:blip>
          <a:stretch>
            <a:fillRect/>
          </a:stretch>
        </p:blipFill>
        <p:spPr>
          <a:xfrm>
            <a:off x="152400" y="914429"/>
            <a:ext cx="8839203" cy="4681181"/>
          </a:xfrm>
          <a:prstGeom prst="rect">
            <a:avLst/>
          </a:prstGeom>
          <a:noFill/>
          <a:ln>
            <a:noFill/>
          </a:ln>
        </p:spPr>
      </p:pic>
      <p:sp>
        <p:nvSpPr>
          <p:cNvPr id="628" name="Google Shape;628;p9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8"/>
          <p:cNvSpPr txBox="1"/>
          <p:nvPr>
            <p:ph type="title"/>
          </p:nvPr>
        </p:nvSpPr>
        <p:spPr>
          <a:xfrm>
            <a:off x="6286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Pod</a:t>
            </a:r>
            <a:r>
              <a:rPr lang="en-US">
                <a:solidFill>
                  <a:srgbClr val="000000"/>
                </a:solidFill>
              </a:rPr>
              <a:t> States</a:t>
            </a:r>
            <a:endParaRPr b="1" i="0" sz="3600" u="none" cap="none" strike="noStrike">
              <a:solidFill>
                <a:srgbClr val="000000"/>
              </a:solidFill>
              <a:latin typeface="Calibri"/>
              <a:ea typeface="Calibri"/>
              <a:cs typeface="Calibri"/>
              <a:sym typeface="Calibri"/>
            </a:endParaRPr>
          </a:p>
        </p:txBody>
      </p:sp>
      <p:sp>
        <p:nvSpPr>
          <p:cNvPr id="634" name="Google Shape;634;p98"/>
          <p:cNvSpPr txBox="1"/>
          <p:nvPr>
            <p:ph idx="1" type="body"/>
          </p:nvPr>
        </p:nvSpPr>
        <p:spPr>
          <a:xfrm>
            <a:off x="412799" y="1278475"/>
            <a:ext cx="8318400" cy="4191000"/>
          </a:xfrm>
          <a:prstGeom prst="rect">
            <a:avLst/>
          </a:prstGeom>
          <a:noFill/>
          <a:ln>
            <a:noFill/>
          </a:ln>
        </p:spPr>
        <p:txBody>
          <a:bodyPr anchorCtr="0" anchor="t" bIns="45700" lIns="91425" spcFirstLastPara="1" rIns="91425" wrap="square" tIns="45700">
            <a:noAutofit/>
          </a:bodyPr>
          <a:lstStyle/>
          <a:p>
            <a:pPr indent="-494030" lvl="0" marL="457200" marR="0" rtl="0" algn="l">
              <a:lnSpc>
                <a:spcPct val="90000"/>
              </a:lnSpc>
              <a:spcBef>
                <a:spcPts val="0"/>
              </a:spcBef>
              <a:spcAft>
                <a:spcPts val="0"/>
              </a:spcAft>
              <a:buClr>
                <a:srgbClr val="000000"/>
              </a:buClr>
              <a:buSzPts val="2200"/>
              <a:buFont typeface="Noto Sans Symbols"/>
              <a:buChar char="▪"/>
            </a:pPr>
            <a:r>
              <a:rPr i="0" lang="en-US" sz="2200" u="none" cap="none" strike="noStrike">
                <a:solidFill>
                  <a:schemeClr val="dk1"/>
                </a:solidFill>
              </a:rPr>
              <a:t>Pod </a:t>
            </a:r>
            <a:r>
              <a:rPr lang="en-US" sz="2200"/>
              <a:t>States</a:t>
            </a:r>
            <a:endParaRPr b="1" i="0" sz="2200" u="none" cap="none" strike="noStrike">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Calibri"/>
              <a:buChar char="-"/>
            </a:pPr>
            <a:r>
              <a:rPr b="0" lang="en-US" sz="2200"/>
              <a:t>Pending (request accepted, one or more containers are still being created)</a:t>
            </a:r>
            <a:endParaRPr b="0" sz="2200"/>
          </a:p>
          <a:p>
            <a:pPr indent="-368300" lvl="0" marL="457200" marR="0" rtl="0" algn="l">
              <a:lnSpc>
                <a:spcPct val="90000"/>
              </a:lnSpc>
              <a:spcBef>
                <a:spcPts val="0"/>
              </a:spcBef>
              <a:spcAft>
                <a:spcPts val="0"/>
              </a:spcAft>
              <a:buClr>
                <a:srgbClr val="000000"/>
              </a:buClr>
              <a:buSzPts val="2200"/>
              <a:buChar char="-"/>
            </a:pPr>
            <a:r>
              <a:rPr b="0" lang="en-US" sz="2200"/>
              <a:t>Running (</a:t>
            </a:r>
            <a:r>
              <a:rPr b="0" lang="en-US" sz="2200">
                <a:highlight>
                  <a:srgbClr val="F7F7F7"/>
                </a:highlight>
              </a:rPr>
              <a:t>Pod has been bound to a node, all of the Containers have been created. At least one Container is still running, or is in the process of starting or restarting.)</a:t>
            </a:r>
            <a:endParaRPr b="0" sz="2200"/>
          </a:p>
          <a:p>
            <a:pPr indent="-368300" lvl="0" marL="457200" marR="0" rtl="0" algn="l">
              <a:lnSpc>
                <a:spcPct val="90000"/>
              </a:lnSpc>
              <a:spcBef>
                <a:spcPts val="0"/>
              </a:spcBef>
              <a:spcAft>
                <a:spcPts val="0"/>
              </a:spcAft>
              <a:buClr>
                <a:srgbClr val="000000"/>
              </a:buClr>
              <a:buSzPts val="2200"/>
              <a:buChar char="-"/>
            </a:pPr>
            <a:r>
              <a:rPr b="0" lang="en-US" sz="2200"/>
              <a:t>Succeeded (</a:t>
            </a:r>
            <a:r>
              <a:rPr b="0" lang="en-US" sz="2200">
                <a:highlight>
                  <a:srgbClr val="FFFFFF"/>
                </a:highlight>
              </a:rPr>
              <a:t>All Containers in the Pod have terminated in success, and will not be restarted)</a:t>
            </a:r>
            <a:endParaRPr b="0" sz="2200"/>
          </a:p>
          <a:p>
            <a:pPr indent="-368300" lvl="0" marL="457200" marR="0" rtl="0" algn="l">
              <a:lnSpc>
                <a:spcPct val="90000"/>
              </a:lnSpc>
              <a:spcBef>
                <a:spcPts val="0"/>
              </a:spcBef>
              <a:spcAft>
                <a:spcPts val="0"/>
              </a:spcAft>
              <a:buClr>
                <a:srgbClr val="000000"/>
              </a:buClr>
              <a:buSzPts val="2200"/>
              <a:buChar char="-"/>
            </a:pPr>
            <a:r>
              <a:rPr b="0" lang="en-US" sz="2200"/>
              <a:t>Failed (</a:t>
            </a:r>
            <a:r>
              <a:rPr b="0" lang="en-US" sz="2200">
                <a:highlight>
                  <a:srgbClr val="F7F7F7"/>
                </a:highlight>
              </a:rPr>
              <a:t>All Containers in the Pod have terminated, and </a:t>
            </a:r>
            <a:r>
              <a:rPr b="0" lang="en-US" sz="2200"/>
              <a:t>at least one container has terminated with some failure)</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CrashLoopBackOff (</a:t>
            </a:r>
            <a:r>
              <a:rPr b="0" lang="en-US" sz="2200">
                <a:solidFill>
                  <a:srgbClr val="000000"/>
                </a:solidFill>
                <a:highlight>
                  <a:srgbClr val="FFFFFF"/>
                </a:highlight>
              </a:rPr>
              <a:t>pod starting, crashing, starting again, and then crashing again.)</a:t>
            </a:r>
            <a:endParaRPr b="0" sz="2200">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99"/>
          <p:cNvSpPr txBox="1"/>
          <p:nvPr/>
        </p:nvSpPr>
        <p:spPr>
          <a:xfrm>
            <a:off x="0" y="5541013"/>
            <a:ext cx="8763000"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1" i="0" lang="en-US" sz="1400" u="none" cap="none" strike="noStrike">
                <a:solidFill>
                  <a:schemeClr val="dk1"/>
                </a:solidFill>
                <a:latin typeface="Arial"/>
                <a:ea typeface="Arial"/>
                <a:cs typeface="Arial"/>
                <a:sym typeface="Arial"/>
              </a:rPr>
              <a:t>Note: </a:t>
            </a:r>
            <a:r>
              <a:rPr b="0" i="0" lang="en-US" sz="1400" u="none" cap="none" strike="noStrike">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endParaRPr b="0" i="0" sz="1400" u="none" cap="none" strike="noStrike">
              <a:solidFill>
                <a:schemeClr val="dk1"/>
              </a:solidFill>
              <a:latin typeface="Arial"/>
              <a:ea typeface="Arial"/>
              <a:cs typeface="Arial"/>
              <a:sym typeface="Arial"/>
            </a:endParaRPr>
          </a:p>
        </p:txBody>
      </p:sp>
      <p:sp>
        <p:nvSpPr>
          <p:cNvPr id="640" name="Google Shape;640;p99"/>
          <p:cNvSpPr/>
          <p:nvPr/>
        </p:nvSpPr>
        <p:spPr>
          <a:xfrm>
            <a:off x="661811" y="620827"/>
            <a:ext cx="4572000" cy="26778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Pod</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nginx-apparmor</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641" name="Google Shape;641;p99"/>
          <p:cNvSpPr txBox="1"/>
          <p:nvPr/>
        </p:nvSpPr>
        <p:spPr>
          <a:xfrm>
            <a:off x="661811" y="313050"/>
            <a:ext cx="882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pod.yml</a:t>
            </a:r>
            <a:endParaRPr b="1" i="0" sz="1400" u="none" cap="none" strike="noStrike">
              <a:solidFill>
                <a:srgbClr val="000000"/>
              </a:solidFill>
              <a:latin typeface="Arial"/>
              <a:ea typeface="Arial"/>
              <a:cs typeface="Arial"/>
              <a:sym typeface="Arial"/>
            </a:endParaRPr>
          </a:p>
        </p:txBody>
      </p:sp>
      <p:pic>
        <p:nvPicPr>
          <p:cNvPr id="642" name="Google Shape;642;p99"/>
          <p:cNvPicPr preferRelativeResize="0"/>
          <p:nvPr/>
        </p:nvPicPr>
        <p:blipFill rotWithShape="1">
          <a:blip r:embed="rId3">
            <a:alphaModFix/>
          </a:blip>
          <a:srcRect b="0" l="0" r="0" t="0"/>
          <a:stretch/>
        </p:blipFill>
        <p:spPr>
          <a:xfrm>
            <a:off x="661811" y="3613298"/>
            <a:ext cx="6591300" cy="161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Introduction to Docker</a:t>
            </a:r>
            <a:endParaRPr/>
          </a:p>
        </p:txBody>
      </p:sp>
      <p:cxnSp>
        <p:nvCxnSpPr>
          <p:cNvPr id="253" name="Google Shape;253;p46"/>
          <p:cNvCxnSpPr/>
          <p:nvPr/>
        </p:nvCxnSpPr>
        <p:spPr>
          <a:xfrm>
            <a:off x="457200" y="2971800"/>
            <a:ext cx="8077200" cy="0"/>
          </a:xfrm>
          <a:prstGeom prst="straightConnector1">
            <a:avLst/>
          </a:prstGeom>
          <a:noFill/>
          <a:ln cap="flat" cmpd="sng" w="38100">
            <a:solidFill>
              <a:srgbClr val="BFBFBF"/>
            </a:solidFill>
            <a:prstDash val="solid"/>
            <a:round/>
            <a:headEnd len="sm" w="sm" type="none"/>
            <a:tailEnd len="sm" w="sm" type="none"/>
          </a:ln>
        </p:spPr>
      </p:cxnSp>
      <p:pic>
        <p:nvPicPr>
          <p:cNvPr id="254" name="Google Shape;254;p46"/>
          <p:cNvPicPr preferRelativeResize="0"/>
          <p:nvPr/>
        </p:nvPicPr>
        <p:blipFill rotWithShape="1">
          <a:blip r:embed="rId3">
            <a:alphaModFix/>
          </a:blip>
          <a:srcRect b="0" l="0" r="0" t="0"/>
          <a:stretch/>
        </p:blipFill>
        <p:spPr>
          <a:xfrm>
            <a:off x="2514600" y="2971800"/>
            <a:ext cx="4114801" cy="2886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00"/>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Deployments</a:t>
            </a:r>
            <a:endParaRPr b="1" i="0" sz="3600" u="none" cap="none" strike="noStrike">
              <a:solidFill>
                <a:srgbClr val="000000"/>
              </a:solidFill>
              <a:latin typeface="Calibri"/>
              <a:ea typeface="Calibri"/>
              <a:cs typeface="Calibri"/>
              <a:sym typeface="Calibri"/>
            </a:endParaRPr>
          </a:p>
        </p:txBody>
      </p:sp>
      <p:sp>
        <p:nvSpPr>
          <p:cNvPr id="648" name="Google Shape;648;p100"/>
          <p:cNvSpPr txBox="1"/>
          <p:nvPr>
            <p:ph idx="1" type="body"/>
          </p:nvPr>
        </p:nvSpPr>
        <p:spPr>
          <a:xfrm>
            <a:off x="628650" y="2041200"/>
            <a:ext cx="4753376" cy="4135763"/>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rPr>
              <a:t>Self Healing: Continuously monitors and replaces instances if necessary </a:t>
            </a:r>
            <a:endParaRPr b="0" i="0" sz="2200" u="none" cap="none" strike="noStrike">
              <a:solidFill>
                <a:schemeClr val="dk1"/>
              </a:solidFill>
            </a:endParaRPr>
          </a:p>
          <a:p>
            <a:pPr indent="-482600" lvl="0" marL="457200" marR="0" rtl="0" algn="l">
              <a:lnSpc>
                <a:spcPct val="90000"/>
              </a:lnSpc>
              <a:spcBef>
                <a:spcPts val="400"/>
              </a:spcBef>
              <a:spcAft>
                <a:spcPts val="0"/>
              </a:spcAft>
              <a:buClr>
                <a:srgbClr val="000000"/>
              </a:buClr>
              <a:buSzPts val="2200"/>
              <a:buFont typeface="Noto Sans Symbols"/>
              <a:buChar char="▪"/>
            </a:pPr>
            <a:r>
              <a:rPr b="0" i="0" lang="en-US" sz="2200" u="none" cap="none" strike="noStrike">
                <a:solidFill>
                  <a:schemeClr val="dk1"/>
                </a:solidFill>
              </a:rPr>
              <a:t>Provides declarative updates for Pods and </a:t>
            </a:r>
            <a:r>
              <a:rPr b="0" lang="en-US" sz="2200"/>
              <a:t>Replica Sets</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Updates actual state to desired state at a controlled rate</a:t>
            </a:r>
            <a:endParaRPr b="0" i="0" sz="2200" u="none" cap="none" strike="noStrike">
              <a:solidFill>
                <a:schemeClr val="dk1"/>
              </a:solidFill>
            </a:endParaRPr>
          </a:p>
          <a:p>
            <a:pPr indent="-505460" lvl="1" marL="914400" marR="0" rtl="0" algn="l">
              <a:lnSpc>
                <a:spcPct val="90000"/>
              </a:lnSpc>
              <a:spcBef>
                <a:spcPts val="320"/>
              </a:spcBef>
              <a:spcAft>
                <a:spcPts val="0"/>
              </a:spcAft>
              <a:buClr>
                <a:srgbClr val="000000"/>
              </a:buClr>
              <a:buSzPts val="2200"/>
              <a:buFont typeface="Noto Sans Symbols"/>
              <a:buChar char="▪"/>
            </a:pPr>
            <a:r>
              <a:rPr b="0" i="0" lang="en-US" sz="2200" u="none" cap="none" strike="noStrike">
                <a:solidFill>
                  <a:schemeClr val="dk1"/>
                </a:solidFill>
              </a:rPr>
              <a:t>For example: Current state, 3 instances of Tomcat. Desired state, 5 instances of Tomcat. -&gt; Create 2 more instances of Tomcat</a:t>
            </a:r>
            <a:endParaRPr b="0" i="0" sz="1600" u="none" cap="none" strike="noStrike">
              <a:solidFill>
                <a:schemeClr val="dk1"/>
              </a:solidFill>
            </a:endParaRPr>
          </a:p>
        </p:txBody>
      </p:sp>
      <p:pic>
        <p:nvPicPr>
          <p:cNvPr id="649" name="Google Shape;649;p100"/>
          <p:cNvPicPr preferRelativeResize="0"/>
          <p:nvPr/>
        </p:nvPicPr>
        <p:blipFill rotWithShape="1">
          <a:blip r:embed="rId3">
            <a:alphaModFix/>
          </a:blip>
          <a:srcRect b="0" l="0" r="0" t="0"/>
          <a:stretch/>
        </p:blipFill>
        <p:spPr>
          <a:xfrm>
            <a:off x="5382026" y="2193600"/>
            <a:ext cx="3714482" cy="2683200"/>
          </a:xfrm>
          <a:prstGeom prst="rect">
            <a:avLst/>
          </a:prstGeom>
          <a:noFill/>
          <a:ln>
            <a:noFill/>
          </a:ln>
        </p:spPr>
      </p:pic>
      <p:sp>
        <p:nvSpPr>
          <p:cNvPr id="650" name="Google Shape;650;p100"/>
          <p:cNvSpPr txBox="1"/>
          <p:nvPr/>
        </p:nvSpPr>
        <p:spPr>
          <a:xfrm>
            <a:off x="628650" y="1295400"/>
            <a:ext cx="7753350" cy="38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chemeClr val="dk1"/>
                </a:solidFill>
                <a:latin typeface="Calibri"/>
                <a:ea typeface="Calibri"/>
                <a:cs typeface="Calibri"/>
                <a:sym typeface="Calibri"/>
              </a:rPr>
              <a:t>Allows you to deploy a (self-healing) instance of an application.</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0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Deployment</a:t>
            </a:r>
            <a:endParaRPr b="1" i="0" sz="3600" u="none" cap="none" strike="noStrike">
              <a:solidFill>
                <a:schemeClr val="dk1"/>
              </a:solidFill>
              <a:latin typeface="Calibri"/>
              <a:ea typeface="Calibri"/>
              <a:cs typeface="Calibri"/>
              <a:sym typeface="Calibri"/>
            </a:endParaRPr>
          </a:p>
        </p:txBody>
      </p:sp>
      <p:sp>
        <p:nvSpPr>
          <p:cNvPr id="656" name="Google Shape;656;p101"/>
          <p:cNvSpPr txBox="1"/>
          <p:nvPr/>
        </p:nvSpPr>
        <p:spPr>
          <a:xfrm>
            <a:off x="613525" y="1566928"/>
            <a:ext cx="7753500" cy="83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3"/>
              </a:buClr>
              <a:buSzPts val="1530"/>
              <a:buFont typeface="Noto Sans Symbols"/>
              <a:buNone/>
            </a:pPr>
            <a:r>
              <a:rPr b="1" i="0" lang="en-US" sz="1700" u="none" cap="none" strike="noStrike">
                <a:solidFill>
                  <a:schemeClr val="dk1"/>
                </a:solidFill>
                <a:latin typeface="Arial"/>
                <a:ea typeface="Arial"/>
                <a:cs typeface="Arial"/>
                <a:sym typeface="Arial"/>
              </a:rPr>
              <a:t>Abstraction that use Replication </a:t>
            </a:r>
            <a:r>
              <a:rPr b="1" i="0" lang="en-US" sz="1700" u="none" cap="none" strike="noStrike">
                <a:solidFill>
                  <a:schemeClr val="dk1"/>
                </a:solidFill>
                <a:latin typeface="Arial"/>
                <a:ea typeface="Arial"/>
                <a:cs typeface="Arial"/>
                <a:sym typeface="Arial"/>
              </a:rPr>
              <a:t>controller </a:t>
            </a:r>
            <a:r>
              <a:rPr b="1" i="0" lang="en-US" sz="1700" u="none" cap="none" strike="noStrike">
                <a:solidFill>
                  <a:schemeClr val="dk1"/>
                </a:solidFill>
                <a:latin typeface="Arial"/>
                <a:ea typeface="Arial"/>
                <a:cs typeface="Arial"/>
                <a:sym typeface="Arial"/>
              </a:rPr>
              <a:t>(Controller manager of kubernetes master) to manage replica</a:t>
            </a:r>
            <a:r>
              <a:rPr b="1" lang="en-US" sz="1700">
                <a:solidFill>
                  <a:schemeClr val="dk1"/>
                </a:solidFill>
              </a:rPr>
              <a:t>s</a:t>
            </a:r>
            <a:r>
              <a:rPr b="1" i="0" lang="en-US" sz="1700" u="none" cap="none" strike="noStrike">
                <a:solidFill>
                  <a:schemeClr val="dk1"/>
                </a:solidFill>
                <a:latin typeface="Arial"/>
                <a:ea typeface="Arial"/>
                <a:cs typeface="Arial"/>
                <a:sym typeface="Arial"/>
              </a:rPr>
              <a:t> of pods (replaced by replica-sets and deployments)</a:t>
            </a:r>
            <a:endParaRPr b="1" i="0" sz="1700" u="none" cap="none" strike="noStrike">
              <a:solidFill>
                <a:schemeClr val="dk1"/>
              </a:solidFill>
              <a:latin typeface="Arial"/>
              <a:ea typeface="Arial"/>
              <a:cs typeface="Arial"/>
              <a:sym typeface="Arial"/>
            </a:endParaRPr>
          </a:p>
        </p:txBody>
      </p:sp>
      <p:sp>
        <p:nvSpPr>
          <p:cNvPr id="657" name="Google Shape;657;p101"/>
          <p:cNvSpPr txBox="1"/>
          <p:nvPr/>
        </p:nvSpPr>
        <p:spPr>
          <a:xfrm>
            <a:off x="457199" y="2556196"/>
            <a:ext cx="7722900" cy="30237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{pod} is used, and it dies, it will not start again</a:t>
            </a:r>
            <a:endParaRPr b="0" i="0" sz="20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{deployment} is used to start pods, if the pod dies, deployment use replica-set to start the pods again to make sure desired number of pods are always alive</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Try deleting a pod (deployed using deployment) and check if it comes back?</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102"/>
          <p:cNvSpPr/>
          <p:nvPr/>
        </p:nvSpPr>
        <p:spPr>
          <a:xfrm>
            <a:off x="231422" y="567521"/>
            <a:ext cx="4572000" cy="4616700"/>
          </a:xfrm>
          <a:prstGeom prst="rect">
            <a:avLst/>
          </a:prstGeom>
          <a:noFill/>
          <a:ln cap="flat" cmpd="sng" w="9525">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apiVersion: apps/v1</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kind: 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name: nginx-deployment</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replicas: 3</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selector:</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matchLabels: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template: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metadata:</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labels: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app: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spec:</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containers: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name: nginx</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image: nginx:1.7.9</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ports: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        - containerPort: 80</a:t>
            </a:r>
            <a:endParaRPr b="0" i="0" sz="1400" u="none" cap="none" strike="noStrike">
              <a:solidFill>
                <a:srgbClr val="4D2F2D"/>
              </a:solidFill>
              <a:latin typeface="Courier"/>
              <a:ea typeface="Courier"/>
              <a:cs typeface="Courier"/>
              <a:sym typeface="Courier"/>
            </a:endParaRPr>
          </a:p>
        </p:txBody>
      </p:sp>
      <p:sp>
        <p:nvSpPr>
          <p:cNvPr id="663" name="Google Shape;663;p102"/>
          <p:cNvSpPr txBox="1"/>
          <p:nvPr/>
        </p:nvSpPr>
        <p:spPr>
          <a:xfrm>
            <a:off x="231422" y="131409"/>
            <a:ext cx="861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dep.yml</a:t>
            </a:r>
            <a:endParaRPr b="1" i="0" sz="1400" u="none" cap="none" strike="noStrike">
              <a:solidFill>
                <a:srgbClr val="000000"/>
              </a:solidFill>
              <a:latin typeface="Arial"/>
              <a:ea typeface="Arial"/>
              <a:cs typeface="Arial"/>
              <a:sym typeface="Arial"/>
            </a:endParaRPr>
          </a:p>
        </p:txBody>
      </p:sp>
      <p:pic>
        <p:nvPicPr>
          <p:cNvPr id="664" name="Google Shape;664;p102"/>
          <p:cNvPicPr preferRelativeResize="0"/>
          <p:nvPr/>
        </p:nvPicPr>
        <p:blipFill rotWithShape="1">
          <a:blip r:embed="rId3">
            <a:alphaModFix/>
          </a:blip>
          <a:srcRect b="0" l="0" r="0" t="0"/>
          <a:stretch/>
        </p:blipFill>
        <p:spPr>
          <a:xfrm>
            <a:off x="3014131" y="1747037"/>
            <a:ext cx="6028266" cy="170379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103"/>
          <p:cNvSpPr txBox="1"/>
          <p:nvPr>
            <p:ph type="title"/>
          </p:nvPr>
        </p:nvSpPr>
        <p:spPr>
          <a:xfrm>
            <a:off x="6286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i="0" lang="en-US" sz="3600" u="none" cap="none" strike="noStrike">
                <a:solidFill>
                  <a:srgbClr val="000000"/>
                </a:solidFill>
              </a:rPr>
              <a:t>$ kubectl create </a:t>
            </a:r>
            <a:r>
              <a:rPr lang="en-US">
                <a:solidFill>
                  <a:srgbClr val="000000"/>
                </a:solidFill>
              </a:rPr>
              <a:t>/ apply</a:t>
            </a:r>
            <a:endParaRPr i="0" sz="3600" u="none" cap="none" strike="noStrike">
              <a:solidFill>
                <a:srgbClr val="000000"/>
              </a:solidFill>
            </a:endParaRPr>
          </a:p>
        </p:txBody>
      </p:sp>
      <p:sp>
        <p:nvSpPr>
          <p:cNvPr id="670" name="Google Shape;670;p103"/>
          <p:cNvSpPr txBox="1"/>
          <p:nvPr/>
        </p:nvSpPr>
        <p:spPr>
          <a:xfrm>
            <a:off x="457200" y="10321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&lt;yaml_file_1&gt; -f &lt;yaml_file_2&gt;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&lt;json_file&gt;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&lt;url_name&gt;</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&lt;directory_name&gt;</a:t>
            </a:r>
            <a:endParaRPr/>
          </a:p>
        </p:txBody>
      </p:sp>
      <p:sp>
        <p:nvSpPr>
          <p:cNvPr id="671" name="Google Shape;671;p103"/>
          <p:cNvSpPr txBox="1"/>
          <p:nvPr/>
        </p:nvSpPr>
        <p:spPr>
          <a:xfrm>
            <a:off x="457200" y="2784798"/>
            <a:ext cx="7722900" cy="1708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create -f &lt;yaml_file&gt; (ok when multiple teams are not working on the same config files)</a:t>
            </a:r>
            <a:endParaRPr sz="2000">
              <a:solidFill>
                <a:schemeClr val="dk1"/>
              </a:solidFill>
              <a:latin typeface="Calibri"/>
              <a:ea typeface="Calibri"/>
              <a:cs typeface="Calibri"/>
              <a:sym typeface="Calibri"/>
            </a:endParaRPr>
          </a:p>
          <a:p>
            <a:pPr indent="-139700" lvl="0" marL="3429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kubectl apply -f &lt;json_file&gt; (practically used in teams where multiple teams / members want to maintain versions)</a:t>
            </a:r>
            <a:endParaRPr/>
          </a:p>
        </p:txBody>
      </p:sp>
      <p:sp>
        <p:nvSpPr>
          <p:cNvPr id="672" name="Google Shape;672;p103"/>
          <p:cNvSpPr txBox="1"/>
          <p:nvPr/>
        </p:nvSpPr>
        <p:spPr>
          <a:xfrm>
            <a:off x="533400" y="4232598"/>
            <a:ext cx="7722900" cy="1708800"/>
          </a:xfrm>
          <a:prstGeom prst="rect">
            <a:avLst/>
          </a:prstGeom>
          <a:noFill/>
          <a:ln>
            <a:noFill/>
          </a:ln>
        </p:spPr>
        <p:txBody>
          <a:bodyPr anchorCtr="0" anchor="t" bIns="91425" lIns="91425" spcFirstLastPara="1" rIns="91425" wrap="square" tIns="91425">
            <a:noAutofit/>
          </a:bodyPr>
          <a:lstStyle/>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blue.yaml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green.yaml -f red.yaml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pink.yaml , </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kubectl edit -f pink.yaml</a:t>
            </a:r>
            <a:endParaRPr sz="2000">
              <a:solidFill>
                <a:srgbClr val="FF0000"/>
              </a:solidFill>
              <a:latin typeface="Calibri"/>
              <a:ea typeface="Calibri"/>
              <a:cs typeface="Calibri"/>
              <a:sym typeface="Calibri"/>
            </a:endParaRPr>
          </a:p>
          <a:p>
            <a:pPr indent="-139700" lvl="0" marL="342900" rtl="0" algn="l">
              <a:spcBef>
                <a:spcPts val="0"/>
              </a:spcBef>
              <a:spcAft>
                <a:spcPts val="0"/>
              </a:spcAft>
              <a:buClr>
                <a:srgbClr val="FF0000"/>
              </a:buClr>
              <a:buSzPts val="2000"/>
              <a:buFont typeface="Calibri"/>
              <a:buChar char="•"/>
            </a:pPr>
            <a:r>
              <a:rPr lang="en-US" sz="2000">
                <a:solidFill>
                  <a:srgbClr val="FF0000"/>
                </a:solidFill>
                <a:latin typeface="Calibri"/>
                <a:ea typeface="Calibri"/>
                <a:cs typeface="Calibri"/>
                <a:sym typeface="Calibri"/>
              </a:rPr>
              <a:t> $ kubectl create -f colors/</a:t>
            </a:r>
            <a:endParaRPr sz="2000">
              <a:solidFill>
                <a:srgbClr val="FF0000"/>
              </a:solidFill>
              <a:latin typeface="Calibri"/>
              <a:ea typeface="Calibri"/>
              <a:cs typeface="Calibri"/>
              <a:sym typeface="Calibri"/>
            </a:endParaRPr>
          </a:p>
        </p:txBody>
      </p:sp>
      <p:sp>
        <p:nvSpPr>
          <p:cNvPr id="673" name="Google Shape;673;p103"/>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104"/>
          <p:cNvSpPr txBox="1"/>
          <p:nvPr>
            <p:ph type="title"/>
          </p:nvPr>
        </p:nvSpPr>
        <p:spPr>
          <a:xfrm>
            <a:off x="628650" y="603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RS, RC and Deployment</a:t>
            </a:r>
            <a:endParaRPr b="1" i="0" sz="3600" u="none" cap="none" strike="noStrike">
              <a:solidFill>
                <a:srgbClr val="000000"/>
              </a:solidFill>
              <a:latin typeface="Calibri"/>
              <a:ea typeface="Calibri"/>
              <a:cs typeface="Calibri"/>
              <a:sym typeface="Calibri"/>
            </a:endParaRPr>
          </a:p>
        </p:txBody>
      </p:sp>
      <p:sp>
        <p:nvSpPr>
          <p:cNvPr id="679" name="Google Shape;679;p104"/>
          <p:cNvSpPr txBox="1"/>
          <p:nvPr>
            <p:ph idx="1" type="body"/>
          </p:nvPr>
        </p:nvSpPr>
        <p:spPr>
          <a:xfrm>
            <a:off x="628650" y="1066800"/>
            <a:ext cx="8104800" cy="4531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Replication Controllers - </a:t>
            </a:r>
            <a:r>
              <a:rPr b="0" lang="en-US" sz="2200">
                <a:solidFill>
                  <a:srgbClr val="373A3C"/>
                </a:solidFill>
                <a:highlight>
                  <a:srgbClr val="FFFFFF"/>
                </a:highlight>
              </a:rPr>
              <a:t>A Replication Controller is a structure that enables you to easily create multiple pods, then make sure that that number of pods always exists. If a pod does crash, the Replication Controller replaces it. The major difference is that the </a:t>
            </a:r>
            <a:r>
              <a:rPr b="0" lang="en-US" sz="2200">
                <a:solidFill>
                  <a:srgbClr val="BD4147"/>
                </a:solidFill>
                <a:highlight>
                  <a:srgbClr val="F7F7F9"/>
                </a:highlight>
              </a:rPr>
              <a:t>rolling-update</a:t>
            </a:r>
            <a:r>
              <a:rPr b="0" lang="en-US" sz="2200">
                <a:solidFill>
                  <a:srgbClr val="373A3C"/>
                </a:solidFill>
                <a:highlight>
                  <a:srgbClr val="FFFFFF"/>
                </a:highlight>
              </a:rPr>
              <a:t> command works with Replication Controllers, but won’t work with a Replica Set.  This is because Replica Sets are meant to be used as the backend for Deployments</a:t>
            </a:r>
            <a:endParaRPr b="0" sz="2200">
              <a:solidFill>
                <a:srgbClr val="373A3C"/>
              </a:solidFill>
              <a:highlight>
                <a:srgbClr val="FFFFFF"/>
              </a:highlight>
            </a:endParaRPr>
          </a:p>
          <a:p>
            <a:pPr indent="0" lvl="0" marL="0" rtl="0" algn="l">
              <a:spcBef>
                <a:spcPts val="640"/>
              </a:spcBef>
              <a:spcAft>
                <a:spcPts val="0"/>
              </a:spcAft>
              <a:buClr>
                <a:schemeClr val="accent3"/>
              </a:buClr>
              <a:buSzPts val="1620"/>
              <a:buFont typeface="Noto Sans Symbols"/>
              <a:buNone/>
            </a:pPr>
            <a:r>
              <a:rPr b="0" lang="en-US" sz="2200"/>
              <a:t>A </a:t>
            </a:r>
            <a:r>
              <a:rPr lang="en-US" sz="2200"/>
              <a:t>Replica Set</a:t>
            </a:r>
            <a:r>
              <a:rPr b="0" lang="en-US" sz="2200"/>
              <a:t> </a:t>
            </a:r>
            <a:r>
              <a:rPr b="0" lang="en-US" sz="2200">
                <a:solidFill>
                  <a:srgbClr val="373A3C"/>
                </a:solidFill>
                <a:highlight>
                  <a:schemeClr val="lt1"/>
                </a:highlight>
              </a:rPr>
              <a:t>Replica Sets are declared in essentially the same way as Replication Controllers, except that they have more options for the selector.</a:t>
            </a:r>
            <a:endParaRPr b="0" sz="2200">
              <a:solidFill>
                <a:srgbClr val="373A3C"/>
              </a:solidFill>
              <a:highlight>
                <a:srgbClr val="FFFFFF"/>
              </a:highlight>
            </a:endParaRPr>
          </a:p>
          <a:p>
            <a:pPr indent="0" lvl="0" marL="0" marR="0" rtl="0" algn="l">
              <a:lnSpc>
                <a:spcPct val="90000"/>
              </a:lnSpc>
              <a:spcBef>
                <a:spcPts val="640"/>
              </a:spcBef>
              <a:spcAft>
                <a:spcPts val="0"/>
              </a:spcAft>
              <a:buClr>
                <a:schemeClr val="accent3"/>
              </a:buClr>
              <a:buSzPts val="1620"/>
              <a:buFont typeface="Noto Sans Symbols"/>
              <a:buNone/>
            </a:pPr>
            <a:r>
              <a:rPr lang="en-US" sz="2200">
                <a:highlight>
                  <a:srgbClr val="FFFFFF"/>
                </a:highlight>
              </a:rPr>
              <a:t>Deployments -</a:t>
            </a:r>
            <a:r>
              <a:rPr b="0" lang="en-US" sz="2200">
                <a:highlight>
                  <a:srgbClr val="FFFFFF"/>
                </a:highlight>
              </a:rPr>
              <a:t> We have seen this before, uses replication sets , and also provide rolling updates.</a:t>
            </a:r>
            <a:endParaRPr b="0" sz="2200">
              <a:highlight>
                <a:srgbClr val="FFFFFF"/>
              </a:highlight>
            </a:endParaRPr>
          </a:p>
        </p:txBody>
      </p:sp>
      <p:sp>
        <p:nvSpPr>
          <p:cNvPr id="680" name="Google Shape;680;p104"/>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5"/>
          <p:cNvSpPr txBox="1"/>
          <p:nvPr>
            <p:ph type="title"/>
          </p:nvPr>
        </p:nvSpPr>
        <p:spPr>
          <a:xfrm>
            <a:off x="628650" y="365129"/>
            <a:ext cx="7886700" cy="1158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- 1</a:t>
            </a:r>
            <a:endParaRPr b="1" i="0" sz="3600" u="none" cap="none" strike="noStrike">
              <a:solidFill>
                <a:srgbClr val="000000"/>
              </a:solidFill>
              <a:latin typeface="Calibri"/>
              <a:ea typeface="Calibri"/>
              <a:cs typeface="Calibri"/>
              <a:sym typeface="Calibri"/>
            </a:endParaRPr>
          </a:p>
        </p:txBody>
      </p:sp>
      <p:sp>
        <p:nvSpPr>
          <p:cNvPr id="686" name="Google Shape;686;p105"/>
          <p:cNvSpPr txBox="1"/>
          <p:nvPr>
            <p:ph idx="1" type="body"/>
          </p:nvPr>
        </p:nvSpPr>
        <p:spPr>
          <a:xfrm>
            <a:off x="628650" y="1524000"/>
            <a:ext cx="7886700" cy="4653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640"/>
              </a:spcBef>
              <a:spcAft>
                <a:spcPts val="0"/>
              </a:spcAft>
              <a:buClr>
                <a:srgbClr val="000000"/>
              </a:buClr>
              <a:buSzPts val="2200"/>
              <a:buChar char="-"/>
            </a:pPr>
            <a:r>
              <a:rPr b="0" lang="en-US" sz="2200"/>
              <a:t>Exercise to create Replication Controllers, Replica Sets and Deployments and describe their functions.</a:t>
            </a:r>
            <a:endParaRPr b="0" sz="2200"/>
          </a:p>
          <a:p>
            <a:pPr indent="-368300" lvl="0" marL="457200" marR="0" rtl="0" algn="l">
              <a:lnSpc>
                <a:spcPct val="90000"/>
              </a:lnSpc>
              <a:spcBef>
                <a:spcPts val="0"/>
              </a:spcBef>
              <a:spcAft>
                <a:spcPts val="0"/>
              </a:spcAft>
              <a:buClr>
                <a:srgbClr val="000000"/>
              </a:buClr>
              <a:buSzPts val="2200"/>
              <a:buChar char="-"/>
            </a:pPr>
            <a:r>
              <a:rPr b="0" lang="en-US" sz="2200"/>
              <a:t>Check the results and describe the objects</a:t>
            </a:r>
            <a:endParaRPr b="0" sz="2200"/>
          </a:p>
          <a:p>
            <a:pPr indent="0" lvl="0" marL="0" marR="0" rtl="0" algn="l">
              <a:lnSpc>
                <a:spcPct val="90000"/>
              </a:lnSpc>
              <a:spcBef>
                <a:spcPts val="640"/>
              </a:spcBef>
              <a:spcAft>
                <a:spcPts val="0"/>
              </a:spcAft>
              <a:buNone/>
            </a:pPr>
            <a:r>
              <a:t/>
            </a:r>
            <a:endParaRPr b="0" sz="2200"/>
          </a:p>
          <a:p>
            <a:pPr indent="-368300" lvl="0" marL="457200" marR="0" rtl="0" algn="l">
              <a:lnSpc>
                <a:spcPct val="90000"/>
              </a:lnSpc>
              <a:spcBef>
                <a:spcPts val="640"/>
              </a:spcBef>
              <a:spcAft>
                <a:spcPts val="0"/>
              </a:spcAft>
              <a:buClr>
                <a:srgbClr val="000000"/>
              </a:buClr>
              <a:buSzPts val="2200"/>
              <a:buChar char="-"/>
            </a:pPr>
            <a:r>
              <a:rPr b="0" lang="en-US" sz="2200" u="sng">
                <a:solidFill>
                  <a:srgbClr val="FF9900"/>
                </a:solidFill>
                <a:hlinkClick r:id="rId3"/>
              </a:rPr>
              <a:t>https://github.com/abhikbanerjee/Kubernetes_Exercise_Files/blob/master/AWS_rc_rs_deploy.md</a:t>
            </a:r>
            <a:r>
              <a:rPr b="0" lang="en-US" sz="2200">
                <a:solidFill>
                  <a:srgbClr val="000000"/>
                </a:solidFill>
              </a:rPr>
              <a:t> </a:t>
            </a:r>
            <a:endParaRPr b="0" sz="2200">
              <a:solidFill>
                <a:srgbClr val="000000"/>
              </a:solidFill>
            </a:endParaRPr>
          </a:p>
        </p:txBody>
      </p:sp>
      <p:sp>
        <p:nvSpPr>
          <p:cNvPr id="687" name="Google Shape;687;p105"/>
          <p:cNvSpPr txBox="1"/>
          <p:nvPr/>
        </p:nvSpPr>
        <p:spPr>
          <a:xfrm>
            <a:off x="718550" y="5697575"/>
            <a:ext cx="8014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https://www.mirantis.com/blog/kubernetes-replication-controller-replica-set-and-deployments-understanding-replication-options/</a:t>
            </a:r>
            <a:endParaRPr sz="9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106"/>
          <p:cNvSpPr txBox="1"/>
          <p:nvPr>
            <p:ph type="title"/>
          </p:nvPr>
        </p:nvSpPr>
        <p:spPr>
          <a:xfrm>
            <a:off x="628650" y="-158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Service</a:t>
            </a:r>
            <a:endParaRPr b="1" i="0" sz="3600" u="none" cap="none" strike="noStrike">
              <a:solidFill>
                <a:srgbClr val="000000"/>
              </a:solidFill>
              <a:latin typeface="Calibri"/>
              <a:ea typeface="Calibri"/>
              <a:cs typeface="Calibri"/>
              <a:sym typeface="Calibri"/>
            </a:endParaRPr>
          </a:p>
        </p:txBody>
      </p:sp>
      <p:sp>
        <p:nvSpPr>
          <p:cNvPr id="693" name="Google Shape;693;p106"/>
          <p:cNvSpPr txBox="1"/>
          <p:nvPr>
            <p:ph idx="1" type="body"/>
          </p:nvPr>
        </p:nvSpPr>
        <p:spPr>
          <a:xfrm>
            <a:off x="457200" y="1524001"/>
            <a:ext cx="4256400" cy="41910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pods to die and replicate in Kubernetes without affecting your application.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Enable loose coupling between different Pods.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Provides a </a:t>
            </a:r>
            <a:r>
              <a:rPr b="1" i="0" lang="en-US" sz="2200" u="none" cap="none" strike="noStrike">
                <a:solidFill>
                  <a:schemeClr val="dk1"/>
                </a:solidFill>
                <a:latin typeface="Calibri"/>
                <a:ea typeface="Calibri"/>
                <a:cs typeface="Calibri"/>
                <a:sym typeface="Calibri"/>
              </a:rPr>
              <a:t>stable</a:t>
            </a:r>
            <a:r>
              <a:rPr b="0" i="0" lang="en-US" sz="2200" u="none" cap="none" strike="noStrike">
                <a:solidFill>
                  <a:schemeClr val="dk1"/>
                </a:solidFill>
                <a:latin typeface="Calibri"/>
                <a:ea typeface="Calibri"/>
                <a:cs typeface="Calibri"/>
                <a:sym typeface="Calibri"/>
              </a:rPr>
              <a:t> virtual IP and port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Services allow Pods to receive traffic.</a:t>
            </a:r>
            <a:endParaRPr b="1" i="0" sz="2200" u="none" cap="none" strike="noStrike">
              <a:solidFill>
                <a:schemeClr val="dk1"/>
              </a:solidFill>
              <a:latin typeface="Calibri"/>
              <a:ea typeface="Calibri"/>
              <a:cs typeface="Calibri"/>
              <a:sym typeface="Calibri"/>
            </a:endParaRPr>
          </a:p>
          <a:p>
            <a:pPr indent="-494030" lvl="1" marL="9144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Each Pod has a unique IP but those IP addresses are not exposed outside the Pod without a service.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694" name="Google Shape;694;p106"/>
          <p:cNvSpPr txBox="1"/>
          <p:nvPr/>
        </p:nvSpPr>
        <p:spPr>
          <a:xfrm>
            <a:off x="552450" y="7620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Abstraction regarding a set of pods which enables load balancing, traffic exposure, load balancing and service discovery. </a:t>
            </a:r>
            <a:endParaRPr b="0" i="0" sz="1400" u="none" cap="none" strike="noStrike">
              <a:solidFill>
                <a:srgbClr val="000000"/>
              </a:solidFill>
              <a:latin typeface="Arial"/>
              <a:ea typeface="Arial"/>
              <a:cs typeface="Arial"/>
              <a:sym typeface="Arial"/>
            </a:endParaRPr>
          </a:p>
        </p:txBody>
      </p:sp>
      <p:pic>
        <p:nvPicPr>
          <p:cNvPr id="695" name="Google Shape;695;p106"/>
          <p:cNvPicPr preferRelativeResize="0"/>
          <p:nvPr/>
        </p:nvPicPr>
        <p:blipFill rotWithShape="1">
          <a:blip r:embed="rId3">
            <a:alphaModFix/>
          </a:blip>
          <a:srcRect b="0" l="0" r="0" t="0"/>
          <a:stretch/>
        </p:blipFill>
        <p:spPr>
          <a:xfrm>
            <a:off x="4713608" y="1905000"/>
            <a:ext cx="3801742" cy="3657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10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Types of Services</a:t>
            </a:r>
            <a:endParaRPr b="1" i="0" sz="3600" u="none" cap="none" strike="noStrike">
              <a:solidFill>
                <a:schemeClr val="dk1"/>
              </a:solidFill>
              <a:latin typeface="Calibri"/>
              <a:ea typeface="Calibri"/>
              <a:cs typeface="Calibri"/>
              <a:sym typeface="Calibri"/>
            </a:endParaRPr>
          </a:p>
        </p:txBody>
      </p:sp>
      <p:sp>
        <p:nvSpPr>
          <p:cNvPr id="701" name="Google Shape;701;p107"/>
          <p:cNvSpPr txBox="1"/>
          <p:nvPr/>
        </p:nvSpPr>
        <p:spPr>
          <a:xfrm>
            <a:off x="443544" y="1125123"/>
            <a:ext cx="7954500" cy="40275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i="0" lang="en-US" sz="2200" u="none" cap="none" strike="noStrike">
                <a:solidFill>
                  <a:schemeClr val="dk1"/>
                </a:solidFill>
                <a:latin typeface="Calibri"/>
                <a:ea typeface="Calibri"/>
                <a:cs typeface="Calibri"/>
                <a:sym typeface="Calibri"/>
              </a:rPr>
              <a:t>:- Expose the service on a cluster-internal IP. Using this makes the service only reachable from within the cluster (no </a:t>
            </a:r>
            <a:r>
              <a:rPr lang="en-US" sz="2200">
                <a:solidFill>
                  <a:schemeClr val="dk1"/>
                </a:solidFill>
                <a:latin typeface="Calibri"/>
                <a:ea typeface="Calibri"/>
                <a:cs typeface="Calibri"/>
                <a:sym typeface="Calibri"/>
              </a:rPr>
              <a:t>external access)</a:t>
            </a:r>
            <a:r>
              <a:rPr i="0" lang="en-US" sz="2200" u="none" cap="none" strike="noStrike">
                <a:solidFill>
                  <a:schemeClr val="dk1"/>
                </a:solidFill>
                <a:latin typeface="Calibri"/>
                <a:ea typeface="Calibri"/>
                <a:cs typeface="Calibri"/>
                <a:sym typeface="Calibri"/>
              </a:rPr>
              <a:t>.</a:t>
            </a:r>
            <a:endParaRPr sz="2200">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i="0" lang="en-US" sz="2200" u="none" cap="none" strike="noStrike">
                <a:solidFill>
                  <a:schemeClr val="dk1"/>
                </a:solidFill>
                <a:latin typeface="Calibri"/>
                <a:ea typeface="Calibri"/>
                <a:cs typeface="Calibri"/>
                <a:sym typeface="Calibri"/>
              </a:rPr>
              <a:t> :- Expose the service on each Node’s IP at a static port. </a:t>
            </a:r>
            <a:r>
              <a:rPr lang="en-US" sz="2200">
                <a:solidFill>
                  <a:schemeClr val="dk1"/>
                </a:solidFill>
                <a:latin typeface="Calibri"/>
                <a:ea typeface="Calibri"/>
                <a:cs typeface="Calibri"/>
                <a:sym typeface="Calibri"/>
              </a:rPr>
              <a:t>One service per port, only use ports </a:t>
            </a:r>
            <a:r>
              <a:rPr lang="en-US" sz="2200">
                <a:solidFill>
                  <a:schemeClr val="dk1"/>
                </a:solidFill>
                <a:highlight>
                  <a:srgbClr val="FFFFFF"/>
                </a:highlight>
                <a:latin typeface="Calibri"/>
                <a:ea typeface="Calibri"/>
                <a:cs typeface="Calibri"/>
                <a:sym typeface="Calibri"/>
              </a:rPr>
              <a:t>30000–32767, have to deal with port changes</a:t>
            </a:r>
            <a:endParaRPr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i="0" lang="en-US" sz="2200" u="none" cap="none" strike="noStrike">
                <a:solidFill>
                  <a:schemeClr val="dk1"/>
                </a:solidFill>
                <a:latin typeface="Calibri"/>
                <a:ea typeface="Calibri"/>
                <a:cs typeface="Calibri"/>
                <a:sym typeface="Calibri"/>
              </a:rPr>
              <a:t> :- Expose the service externally using load balancer. </a:t>
            </a:r>
            <a:r>
              <a:rPr lang="en-US" sz="2200">
                <a:solidFill>
                  <a:schemeClr val="dk1"/>
                </a:solidFill>
                <a:highlight>
                  <a:srgbClr val="FFFFFF"/>
                </a:highlight>
                <a:latin typeface="Calibri"/>
                <a:ea typeface="Calibri"/>
                <a:cs typeface="Calibri"/>
                <a:sym typeface="Calibri"/>
              </a:rPr>
              <a:t>The Kubernetes service controller automates the creation of the external load balancer, health checks (if needed), firewall rules (if needed) and retrieves the external IP allocated by the cloud provider and populates it in the service object</a:t>
            </a:r>
            <a:endParaRPr sz="2200">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08"/>
          <p:cNvSpPr txBox="1"/>
          <p:nvPr>
            <p:ph type="title"/>
          </p:nvPr>
        </p:nvSpPr>
        <p:spPr>
          <a:xfrm>
            <a:off x="457200" y="0"/>
            <a:ext cx="8229600" cy="8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Services</a:t>
            </a:r>
            <a:endParaRPr b="1" i="0" sz="3600" u="none" cap="none" strike="noStrike">
              <a:solidFill>
                <a:schemeClr val="dk1"/>
              </a:solidFill>
              <a:latin typeface="Calibri"/>
              <a:ea typeface="Calibri"/>
              <a:cs typeface="Calibri"/>
              <a:sym typeface="Calibri"/>
            </a:endParaRPr>
          </a:p>
        </p:txBody>
      </p:sp>
      <p:sp>
        <p:nvSpPr>
          <p:cNvPr id="707" name="Google Shape;707;p108"/>
          <p:cNvSpPr txBox="1"/>
          <p:nvPr/>
        </p:nvSpPr>
        <p:spPr>
          <a:xfrm>
            <a:off x="284525" y="57297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pic>
        <p:nvPicPr>
          <p:cNvPr id="708" name="Google Shape;708;p108"/>
          <p:cNvPicPr preferRelativeResize="0"/>
          <p:nvPr/>
        </p:nvPicPr>
        <p:blipFill>
          <a:blip r:embed="rId3">
            <a:alphaModFix/>
          </a:blip>
          <a:stretch>
            <a:fillRect/>
          </a:stretch>
        </p:blipFill>
        <p:spPr>
          <a:xfrm>
            <a:off x="457200" y="2357475"/>
            <a:ext cx="3153949" cy="2788176"/>
          </a:xfrm>
          <a:prstGeom prst="rect">
            <a:avLst/>
          </a:prstGeom>
          <a:noFill/>
          <a:ln>
            <a:noFill/>
          </a:ln>
        </p:spPr>
      </p:pic>
      <p:pic>
        <p:nvPicPr>
          <p:cNvPr id="709" name="Google Shape;709;p108"/>
          <p:cNvPicPr preferRelativeResize="0"/>
          <p:nvPr/>
        </p:nvPicPr>
        <p:blipFill>
          <a:blip r:embed="rId4">
            <a:alphaModFix/>
          </a:blip>
          <a:stretch>
            <a:fillRect/>
          </a:stretch>
        </p:blipFill>
        <p:spPr>
          <a:xfrm>
            <a:off x="3477750" y="2583125"/>
            <a:ext cx="3011799" cy="2788174"/>
          </a:xfrm>
          <a:prstGeom prst="rect">
            <a:avLst/>
          </a:prstGeom>
          <a:noFill/>
          <a:ln>
            <a:noFill/>
          </a:ln>
        </p:spPr>
      </p:pic>
      <p:pic>
        <p:nvPicPr>
          <p:cNvPr id="710" name="Google Shape;710;p108"/>
          <p:cNvPicPr preferRelativeResize="0"/>
          <p:nvPr/>
        </p:nvPicPr>
        <p:blipFill>
          <a:blip r:embed="rId5">
            <a:alphaModFix/>
          </a:blip>
          <a:stretch>
            <a:fillRect/>
          </a:stretch>
        </p:blipFill>
        <p:spPr>
          <a:xfrm>
            <a:off x="6563474" y="2821600"/>
            <a:ext cx="2339851" cy="2206304"/>
          </a:xfrm>
          <a:prstGeom prst="rect">
            <a:avLst/>
          </a:prstGeom>
          <a:noFill/>
          <a:ln>
            <a:noFill/>
          </a:ln>
        </p:spPr>
      </p:pic>
      <p:sp>
        <p:nvSpPr>
          <p:cNvPr id="711" name="Google Shape;711;p108"/>
          <p:cNvSpPr txBox="1"/>
          <p:nvPr/>
        </p:nvSpPr>
        <p:spPr>
          <a:xfrm>
            <a:off x="404325" y="716150"/>
            <a:ext cx="7954500" cy="15501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Cluster IP</a:t>
            </a:r>
            <a:r>
              <a:rPr b="0" i="0" lang="en-US" sz="2200" u="none" cap="none" strike="noStrike">
                <a:solidFill>
                  <a:schemeClr val="dk1"/>
                </a:solidFill>
                <a:latin typeface="Calibri"/>
                <a:ea typeface="Calibri"/>
                <a:cs typeface="Calibri"/>
                <a:sym typeface="Calibri"/>
              </a:rPr>
              <a:t>:- </a:t>
            </a:r>
            <a:r>
              <a:rPr lang="en-US" sz="2200">
                <a:solidFill>
                  <a:srgbClr val="FF0000"/>
                </a:solidFill>
                <a:latin typeface="Calibri"/>
                <a:ea typeface="Calibri"/>
                <a:cs typeface="Calibri"/>
                <a:sym typeface="Calibri"/>
              </a:rPr>
              <a:t>$ kubectl proxy --port=8080</a:t>
            </a:r>
            <a:endParaRPr sz="2200">
              <a:solidFill>
                <a:srgbClr val="FF0000"/>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NodePort</a:t>
            </a:r>
            <a:r>
              <a:rPr b="0" i="0" lang="en-US" sz="2200" u="none" cap="none" strike="noStrike">
                <a:solidFill>
                  <a:schemeClr val="dk1"/>
                </a:solidFill>
                <a:latin typeface="Calibri"/>
                <a:ea typeface="Calibri"/>
                <a:cs typeface="Calibri"/>
                <a:sym typeface="Calibri"/>
              </a:rPr>
              <a:t> :- check yaml config</a:t>
            </a:r>
            <a:endParaRPr b="0" i="0" sz="22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Load Balancer</a:t>
            </a:r>
            <a:r>
              <a:rPr b="0" i="0" lang="en-US" sz="2200" u="none" cap="none" strike="noStrike">
                <a:solidFill>
                  <a:schemeClr val="dk1"/>
                </a:solidFill>
                <a:latin typeface="Calibri"/>
                <a:ea typeface="Calibri"/>
                <a:cs typeface="Calibri"/>
                <a:sym typeface="Calibri"/>
              </a:rPr>
              <a:t> :- check yaml config</a:t>
            </a:r>
            <a:endParaRPr sz="2200"/>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109"/>
          <p:cNvSpPr txBox="1"/>
          <p:nvPr>
            <p:ph type="title"/>
          </p:nvPr>
        </p:nvSpPr>
        <p:spPr>
          <a:xfrm>
            <a:off x="569800" y="60951"/>
            <a:ext cx="7886700" cy="92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Ingress</a:t>
            </a:r>
            <a:endParaRPr b="1" i="0" sz="3600" u="none" cap="none" strike="noStrike">
              <a:solidFill>
                <a:srgbClr val="000000"/>
              </a:solidFill>
              <a:latin typeface="Calibri"/>
              <a:ea typeface="Calibri"/>
              <a:cs typeface="Calibri"/>
              <a:sym typeface="Calibri"/>
            </a:endParaRPr>
          </a:p>
        </p:txBody>
      </p:sp>
      <p:sp>
        <p:nvSpPr>
          <p:cNvPr id="717" name="Google Shape;717;p109"/>
          <p:cNvSpPr txBox="1"/>
          <p:nvPr>
            <p:ph idx="1" type="body"/>
          </p:nvPr>
        </p:nvSpPr>
        <p:spPr>
          <a:xfrm>
            <a:off x="569800" y="981050"/>
            <a:ext cx="8286600" cy="22092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3"/>
              </a:buClr>
              <a:buSzPts val="2664"/>
              <a:buFont typeface="Noto Sans Symbols"/>
              <a:buNone/>
            </a:pPr>
            <a:r>
              <a:rPr b="0" i="0" lang="en-US" sz="2200" u="none" cap="none" strike="noStrike">
                <a:solidFill>
                  <a:schemeClr val="dk1"/>
                </a:solidFill>
                <a:latin typeface="Calibri"/>
                <a:ea typeface="Calibri"/>
                <a:cs typeface="Calibri"/>
                <a:sym typeface="Calibri"/>
              </a:rPr>
              <a:t>Simplified Layer 7 access to Kubernetes services i.e. allows “internet” to reach services (not a type of ser</a:t>
            </a:r>
            <a:r>
              <a:rPr b="0" lang="en-US" sz="2200"/>
              <a:t>vice)</a:t>
            </a:r>
            <a:endParaRPr b="1" i="0" sz="2200" u="none" cap="none" strike="noStrike">
              <a:solidFill>
                <a:schemeClr val="dk1"/>
              </a:solidFill>
              <a:latin typeface="Calibri"/>
              <a:ea typeface="Calibri"/>
              <a:cs typeface="Calibri"/>
              <a:sym typeface="Calibri"/>
            </a:endParaRPr>
          </a:p>
          <a:p>
            <a:pPr indent="-427736" lvl="0" marL="457200" marR="0" rtl="0" algn="l">
              <a:lnSpc>
                <a:spcPct val="70000"/>
              </a:lnSpc>
              <a:spcBef>
                <a:spcPts val="592"/>
              </a:spcBef>
              <a:spcAft>
                <a:spcPts val="0"/>
              </a:spcAft>
              <a:buClr>
                <a:srgbClr val="000000"/>
              </a:buClr>
              <a:buSzPts val="2200"/>
              <a:buFont typeface="Noto Sans Symbols"/>
              <a:buChar char="▪"/>
            </a:pPr>
            <a:r>
              <a:rPr b="0" i="0" lang="en-US" sz="2200" cap="none" strike="noStrike">
                <a:solidFill>
                  <a:srgbClr val="000000"/>
                </a:solidFill>
              </a:rPr>
              <a:t>Works with load balancers, including </a:t>
            </a:r>
            <a:r>
              <a:rPr b="0" lang="en-US" sz="2200">
                <a:solidFill>
                  <a:srgbClr val="000000"/>
                </a:solidFill>
                <a:highlight>
                  <a:srgbClr val="FFFFFF"/>
                </a:highlight>
              </a:rPr>
              <a:t>the </a:t>
            </a:r>
            <a:r>
              <a:rPr b="0" lang="en-US" sz="2200">
                <a:solidFill>
                  <a:srgbClr val="000000"/>
                </a:solidFill>
                <a:highlight>
                  <a:srgbClr val="FFFFFF"/>
                </a:highlight>
                <a:uFill>
                  <a:noFill/>
                </a:uFill>
                <a:hlinkClick r:id="rId3"/>
              </a:rPr>
              <a:t>Google Cloud Load Balancer</a:t>
            </a:r>
            <a:r>
              <a:rPr b="0" lang="en-US" sz="2200">
                <a:solidFill>
                  <a:srgbClr val="000000"/>
                </a:solidFill>
                <a:highlight>
                  <a:srgbClr val="FFFFFF"/>
                </a:highlight>
              </a:rPr>
              <a:t>, </a:t>
            </a:r>
            <a:r>
              <a:rPr b="0" lang="en-US" sz="2200">
                <a:solidFill>
                  <a:srgbClr val="000000"/>
                </a:solidFill>
                <a:highlight>
                  <a:srgbClr val="FFFFFF"/>
                </a:highlight>
                <a:uFill>
                  <a:noFill/>
                </a:uFill>
                <a:hlinkClick r:id="rId4"/>
              </a:rPr>
              <a:t>Nginx</a:t>
            </a:r>
            <a:r>
              <a:rPr b="0" lang="en-US" sz="2200">
                <a:solidFill>
                  <a:srgbClr val="000000"/>
                </a:solidFill>
                <a:highlight>
                  <a:srgbClr val="FFFFFF"/>
                </a:highlight>
              </a:rPr>
              <a:t>, </a:t>
            </a:r>
            <a:r>
              <a:rPr b="0" lang="en-US" sz="2200">
                <a:solidFill>
                  <a:srgbClr val="000000"/>
                </a:solidFill>
                <a:highlight>
                  <a:srgbClr val="FFFFFF"/>
                </a:highlight>
                <a:uFill>
                  <a:noFill/>
                </a:uFill>
                <a:hlinkClick r:id="rId5"/>
              </a:rPr>
              <a:t>Contour</a:t>
            </a:r>
            <a:r>
              <a:rPr b="0" lang="en-US" sz="2200">
                <a:solidFill>
                  <a:srgbClr val="000000"/>
                </a:solidFill>
                <a:highlight>
                  <a:srgbClr val="FFFFFF"/>
                </a:highlight>
              </a:rPr>
              <a:t>, </a:t>
            </a:r>
            <a:r>
              <a:rPr b="0" lang="en-US" sz="2200">
                <a:solidFill>
                  <a:srgbClr val="000000"/>
                </a:solidFill>
                <a:highlight>
                  <a:srgbClr val="FFFFFF"/>
                </a:highlight>
                <a:uFill>
                  <a:noFill/>
                </a:uFill>
                <a:hlinkClick r:id="rId6"/>
              </a:rPr>
              <a:t>Istio</a:t>
            </a:r>
            <a:r>
              <a:rPr b="0" lang="en-US" sz="2200">
                <a:solidFill>
                  <a:srgbClr val="000000"/>
                </a:solidFill>
                <a:highlight>
                  <a:srgbClr val="FFFFFF"/>
                </a:highlight>
              </a:rPr>
              <a:t>, and more</a:t>
            </a:r>
            <a:endParaRPr i="0" sz="2200" cap="none" strike="noStrike">
              <a:solidFill>
                <a:srgbClr val="000000"/>
              </a:solidFill>
            </a:endParaRPr>
          </a:p>
          <a:p>
            <a:pPr indent="-427736" lvl="0" marL="457200" marR="0" rtl="0" algn="l">
              <a:lnSpc>
                <a:spcPct val="70000"/>
              </a:lnSpc>
              <a:spcBef>
                <a:spcPts val="592"/>
              </a:spcBef>
              <a:spcAft>
                <a:spcPts val="0"/>
              </a:spcAft>
              <a:buClr>
                <a:srgbClr val="000000"/>
              </a:buClr>
              <a:buSzPts val="2200"/>
              <a:buFont typeface="Calibri"/>
              <a:buChar char="▪"/>
            </a:pPr>
            <a:r>
              <a:rPr b="0" lang="en-US" sz="2200">
                <a:highlight>
                  <a:srgbClr val="FFFFFF"/>
                </a:highlight>
              </a:rPr>
              <a:t>expose multiple services under the same IP address</a:t>
            </a:r>
            <a:endParaRPr b="0" i="0" sz="2200" u="none" cap="none" strike="noStrike">
              <a:solidFill>
                <a:schemeClr val="dk1"/>
              </a:solidFill>
            </a:endParaRPr>
          </a:p>
        </p:txBody>
      </p:sp>
      <p:pic>
        <p:nvPicPr>
          <p:cNvPr id="718" name="Google Shape;718;p109"/>
          <p:cNvPicPr preferRelativeResize="0"/>
          <p:nvPr/>
        </p:nvPicPr>
        <p:blipFill>
          <a:blip r:embed="rId7">
            <a:alphaModFix/>
          </a:blip>
          <a:stretch>
            <a:fillRect/>
          </a:stretch>
        </p:blipFill>
        <p:spPr>
          <a:xfrm>
            <a:off x="1626363" y="3190250"/>
            <a:ext cx="5891276" cy="2513951"/>
          </a:xfrm>
          <a:prstGeom prst="rect">
            <a:avLst/>
          </a:prstGeom>
          <a:noFill/>
          <a:ln>
            <a:noFill/>
          </a:ln>
        </p:spPr>
      </p:pic>
      <p:sp>
        <p:nvSpPr>
          <p:cNvPr id="719" name="Google Shape;719;p109"/>
          <p:cNvSpPr txBox="1"/>
          <p:nvPr/>
        </p:nvSpPr>
        <p:spPr>
          <a:xfrm>
            <a:off x="284525" y="5882125"/>
            <a:ext cx="7721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alibri"/>
                <a:ea typeface="Calibri"/>
                <a:cs typeface="Calibri"/>
                <a:sym typeface="Calibri"/>
              </a:rPr>
              <a:t>Ref:- https://medium.com/google-cloud/kubernetes-nodeport-vs-loadbalancer-vs-ingress-when-should-i-use-what-922f010849e0</a:t>
            </a:r>
            <a:endParaRPr sz="1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ecosystem</a:t>
            </a:r>
            <a:endParaRPr/>
          </a:p>
        </p:txBody>
      </p:sp>
      <p:pic>
        <p:nvPicPr>
          <p:cNvPr id="260" name="Google Shape;260;p47"/>
          <p:cNvPicPr preferRelativeResize="0"/>
          <p:nvPr>
            <p:ph idx="1" type="body"/>
          </p:nvPr>
        </p:nvPicPr>
        <p:blipFill rotWithShape="1">
          <a:blip r:embed="rId3">
            <a:alphaModFix/>
          </a:blip>
          <a:srcRect b="0" l="0" r="0" t="0"/>
          <a:stretch/>
        </p:blipFill>
        <p:spPr>
          <a:xfrm>
            <a:off x="457200" y="1855175"/>
            <a:ext cx="8229600" cy="3771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110"/>
          <p:cNvSpPr/>
          <p:nvPr/>
        </p:nvSpPr>
        <p:spPr>
          <a:xfrm>
            <a:off x="0" y="1307421"/>
            <a:ext cx="8974800" cy="289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r>
              <a:rPr b="1" i="0" lang="en-US" sz="1400" u="none" cap="none" strike="noStrike">
                <a:solidFill>
                  <a:srgbClr val="4D2F2D"/>
                </a:solidFill>
                <a:latin typeface="Courier"/>
                <a:ea typeface="Courier"/>
                <a:cs typeface="Courier"/>
                <a:sym typeface="Courier"/>
              </a:rPr>
              <a:t>kubectl expose deployment nginx-deployment --type=LoadBalancer --name=nginx-service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service/nginx-service exposed</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 kubectl get svc</a:t>
            </a:r>
            <a:endParaRPr b="0" i="0" sz="1400" u="none" cap="none" strike="noStrike">
              <a:solidFill>
                <a:srgbClr val="4D2F2D"/>
              </a:solidFill>
              <a:latin typeface="Courier"/>
              <a:ea typeface="Courier"/>
              <a:cs typeface="Courier"/>
              <a:sym typeface="Courie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NAME            TYPE           CLUSTER-IP     EXTERNAL-IP   PORT(S)        AGE</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kubernetes      ClusterIP      10.96.0.1      &lt;none&gt;        443/TCP        37m</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nginx-service   LoadBalancer   10.102.89.83   &lt;pending&gt;     80:31095/TCP   3s</a:t>
            </a:r>
            <a:endParaRPr/>
          </a:p>
          <a:p>
            <a:pPr indent="0" lvl="0" marL="0" marR="0" rtl="0" algn="l">
              <a:lnSpc>
                <a:spcPct val="100000"/>
              </a:lnSpc>
              <a:spcBef>
                <a:spcPts val="0"/>
              </a:spcBef>
              <a:spcAft>
                <a:spcPts val="0"/>
              </a:spcAft>
              <a:buClr>
                <a:srgbClr val="4D2F2D"/>
              </a:buClr>
              <a:buSzPts val="1400"/>
              <a:buFont typeface="Courier"/>
              <a:buNone/>
            </a:pPr>
            <a:r>
              <a:rPr b="0" i="0" lang="en-US" sz="1400" u="none" cap="none" strike="noStrike">
                <a:solidFill>
                  <a:srgbClr val="4D2F2D"/>
                </a:solidFill>
                <a:latin typeface="Courier"/>
                <a:ea typeface="Courier"/>
                <a:cs typeface="Courier"/>
                <a:sym typeface="Courier"/>
              </a:rPr>
              <a:t>root@ip-172-31-68-96:~#</a:t>
            </a:r>
            <a:endParaRPr b="0" i="0" sz="1400" u="none" cap="none" strike="noStrike">
              <a:solidFill>
                <a:srgbClr val="4D2F2D"/>
              </a:solidFill>
              <a:latin typeface="Courier"/>
              <a:ea typeface="Courier"/>
              <a:cs typeface="Courier"/>
              <a:sym typeface="Courier"/>
            </a:endParaRPr>
          </a:p>
        </p:txBody>
      </p:sp>
      <p:sp>
        <p:nvSpPr>
          <p:cNvPr id="725" name="Google Shape;725;p110"/>
          <p:cNvSpPr txBox="1"/>
          <p:nvPr/>
        </p:nvSpPr>
        <p:spPr>
          <a:xfrm>
            <a:off x="-1490133" y="2370667"/>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11"/>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services</a:t>
            </a:r>
            <a:endParaRPr b="1" i="0" sz="3600" u="none" cap="none" strike="noStrike">
              <a:solidFill>
                <a:srgbClr val="000000"/>
              </a:solidFill>
              <a:latin typeface="Calibri"/>
              <a:ea typeface="Calibri"/>
              <a:cs typeface="Calibri"/>
              <a:sym typeface="Calibri"/>
            </a:endParaRPr>
          </a:p>
        </p:txBody>
      </p:sp>
      <p:sp>
        <p:nvSpPr>
          <p:cNvPr id="731" name="Google Shape;731;p111"/>
          <p:cNvSpPr txBox="1"/>
          <p:nvPr/>
        </p:nvSpPr>
        <p:spPr>
          <a:xfrm>
            <a:off x="400050" y="3429100"/>
            <a:ext cx="42480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Calibri"/>
                <a:ea typeface="Calibri"/>
                <a:cs typeface="Calibri"/>
                <a:sym typeface="Calibri"/>
              </a:rPr>
              <a:t>Note: A component called ‘kube-proxy’ runs on each node and implements a form of virtual IP for services of type other than ‘ExternalName’</a:t>
            </a:r>
            <a:endParaRPr i="0" sz="2200" u="none" cap="none" strike="noStrike">
              <a:solidFill>
                <a:schemeClr val="dk1"/>
              </a:solidFill>
              <a:latin typeface="Calibri"/>
              <a:ea typeface="Calibri"/>
              <a:cs typeface="Calibri"/>
              <a:sym typeface="Calibri"/>
            </a:endParaRPr>
          </a:p>
        </p:txBody>
      </p:sp>
      <p:pic>
        <p:nvPicPr>
          <p:cNvPr id="732" name="Google Shape;732;p111"/>
          <p:cNvPicPr preferRelativeResize="0"/>
          <p:nvPr/>
        </p:nvPicPr>
        <p:blipFill rotWithShape="1">
          <a:blip r:embed="rId3">
            <a:alphaModFix/>
          </a:blip>
          <a:srcRect b="0" l="0" r="0" t="0"/>
          <a:stretch/>
        </p:blipFill>
        <p:spPr>
          <a:xfrm>
            <a:off x="0" y="2174819"/>
            <a:ext cx="9144000" cy="679664"/>
          </a:xfrm>
          <a:prstGeom prst="rect">
            <a:avLst/>
          </a:prstGeom>
          <a:noFill/>
          <a:ln>
            <a:noFill/>
          </a:ln>
        </p:spPr>
      </p:pic>
      <p:pic>
        <p:nvPicPr>
          <p:cNvPr id="733" name="Google Shape;733;p111"/>
          <p:cNvPicPr preferRelativeResize="0"/>
          <p:nvPr/>
        </p:nvPicPr>
        <p:blipFill rotWithShape="1">
          <a:blip r:embed="rId4">
            <a:alphaModFix/>
          </a:blip>
          <a:srcRect b="0" l="0" r="0" t="0"/>
          <a:stretch/>
        </p:blipFill>
        <p:spPr>
          <a:xfrm>
            <a:off x="4968105" y="3352799"/>
            <a:ext cx="3975723" cy="21335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12"/>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739" name="Google Shape;739;p112"/>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Create directly a deployment from CLI without the config file (</a:t>
            </a:r>
            <a:r>
              <a:rPr b="1" lang="en-US" sz="1800">
                <a:solidFill>
                  <a:srgbClr val="383838"/>
                </a:solidFill>
                <a:latin typeface="Calibri"/>
                <a:ea typeface="Calibri"/>
                <a:cs typeface="Calibri"/>
                <a:sym typeface="Calibri"/>
              </a:rPr>
              <a:t>Object management using Imperative Commands </a:t>
            </a:r>
            <a:r>
              <a:rPr lang="en-US" sz="1800">
                <a:solidFill>
                  <a:srgbClr val="383838"/>
                </a:solidFill>
                <a:latin typeface="Calibri"/>
                <a:ea typeface="Calibri"/>
                <a:cs typeface="Calibri"/>
                <a:sym typeface="Calibri"/>
              </a:rPr>
              <a:t>- e.g. run , expose, autoscale)   </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run nginx-deployment --image nginx --port 80</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nodes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a:t>
            </a:r>
            <a:r>
              <a:rPr b="1" lang="en-US" sz="1800">
                <a:solidFill>
                  <a:srgbClr val="383838"/>
                </a:solidFill>
                <a:latin typeface="Calibri"/>
                <a:ea typeface="Calibri"/>
                <a:cs typeface="Calibri"/>
                <a:sym typeface="Calibri"/>
              </a:rPr>
              <a:t>exposing the deployment as a service</a:t>
            </a:r>
            <a:r>
              <a:rPr lang="en-US" sz="1800">
                <a:solidFill>
                  <a:srgbClr val="383838"/>
                </a:solidFill>
                <a:latin typeface="Calibri"/>
                <a:ea typeface="Calibri"/>
                <a:cs typeface="Calibri"/>
                <a:sym typeface="Calibri"/>
              </a:rPr>
              <a:t> LoadBalancer type and access the Nginx</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deploy/nginx-deployment --type=LoadBalancer --name nginx-service </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all (command shows all)</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 kubectl get deploy/hw -o yaml  (returns the yaml that creates the deployment)</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383838"/>
                </a:solidFill>
                <a:latin typeface="Calibri"/>
                <a:ea typeface="Calibri"/>
                <a:cs typeface="Calibri"/>
                <a:sym typeface="Calibri"/>
              </a:rPr>
              <a:t>-- then you can describe the service and do a curl , on port 80 with internal IP or external IP and the exposed port outside</a:t>
            </a:r>
            <a:endParaRPr sz="18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expose pod pod_name --type NodePort --name pod_name-service --port 30006</a:t>
            </a:r>
            <a:endParaRPr sz="1800">
              <a:solidFill>
                <a:srgbClr val="FF0000"/>
              </a:solidFill>
              <a:latin typeface="Calibri"/>
              <a:ea typeface="Calibri"/>
              <a:cs typeface="Calibri"/>
              <a:sym typeface="Calibri"/>
            </a:endParaRPr>
          </a:p>
          <a:p>
            <a:pPr indent="0" lvl="0" marL="0" rtl="0" algn="l">
              <a:lnSpc>
                <a:spcPct val="157143"/>
              </a:lnSpc>
              <a:spcBef>
                <a:spcPts val="8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13"/>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Demo services</a:t>
            </a:r>
            <a:endParaRPr b="1" i="0" sz="3600" u="none" cap="none" strike="noStrike">
              <a:solidFill>
                <a:srgbClr val="000000"/>
              </a:solidFill>
              <a:latin typeface="Calibri"/>
              <a:ea typeface="Calibri"/>
              <a:cs typeface="Calibri"/>
              <a:sym typeface="Calibri"/>
            </a:endParaRPr>
          </a:p>
        </p:txBody>
      </p:sp>
      <p:sp>
        <p:nvSpPr>
          <p:cNvPr id="745" name="Google Shape;745;p113"/>
          <p:cNvSpPr txBox="1"/>
          <p:nvPr/>
        </p:nvSpPr>
        <p:spPr>
          <a:xfrm>
            <a:off x="338700" y="1024475"/>
            <a:ext cx="8466600" cy="500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383838"/>
                </a:solidFill>
                <a:latin typeface="Calibri"/>
                <a:ea typeface="Calibri"/>
                <a:cs typeface="Calibri"/>
                <a:sym typeface="Calibri"/>
              </a:rPr>
              <a:t>-- </a:t>
            </a:r>
            <a:r>
              <a:rPr lang="en-US" sz="2200">
                <a:solidFill>
                  <a:srgbClr val="383838"/>
                </a:solidFill>
                <a:latin typeface="Calibri"/>
                <a:ea typeface="Calibri"/>
                <a:cs typeface="Calibri"/>
                <a:sym typeface="Calibri"/>
              </a:rPr>
              <a:t>C</a:t>
            </a:r>
            <a:r>
              <a:rPr lang="en-US" sz="2200">
                <a:solidFill>
                  <a:srgbClr val="383838"/>
                </a:solidFill>
                <a:latin typeface="Calibri"/>
                <a:ea typeface="Calibri"/>
                <a:cs typeface="Calibri"/>
                <a:sym typeface="Calibri"/>
              </a:rPr>
              <a:t>reate a deployment with the config file (Object management using </a:t>
            </a:r>
            <a:r>
              <a:rPr b="1" lang="en-US" sz="2200">
                <a:solidFill>
                  <a:srgbClr val="383838"/>
                </a:solidFill>
                <a:latin typeface="Calibri"/>
                <a:ea typeface="Calibri"/>
                <a:cs typeface="Calibri"/>
                <a:sym typeface="Calibri"/>
              </a:rPr>
              <a:t>Imperative configuration</a:t>
            </a:r>
            <a:r>
              <a:rPr lang="en-US" sz="2200">
                <a:solidFill>
                  <a:srgbClr val="383838"/>
                </a:solidFill>
                <a:latin typeface="Calibri"/>
                <a:ea typeface="Calibri"/>
                <a:cs typeface="Calibri"/>
                <a:sym typeface="Calibri"/>
              </a:rPr>
              <a:t> files)   </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create -f red.yaml</a:t>
            </a:r>
            <a:endParaRPr sz="1800">
              <a:solidFill>
                <a:srgbClr val="FF0000"/>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2200">
                <a:solidFill>
                  <a:srgbClr val="383838"/>
                </a:solidFill>
                <a:latin typeface="Calibri"/>
                <a:ea typeface="Calibri"/>
                <a:cs typeface="Calibri"/>
                <a:sym typeface="Calibri"/>
              </a:rPr>
              <a:t>-- Create Kubernetes Object using </a:t>
            </a:r>
            <a:r>
              <a:rPr b="1" lang="en-US" sz="2200">
                <a:solidFill>
                  <a:srgbClr val="383838"/>
                </a:solidFill>
                <a:latin typeface="Calibri"/>
                <a:ea typeface="Calibri"/>
                <a:cs typeface="Calibri"/>
                <a:sym typeface="Calibri"/>
              </a:rPr>
              <a:t>Declarative management</a:t>
            </a:r>
            <a:r>
              <a:rPr lang="en-US" sz="2200">
                <a:solidFill>
                  <a:srgbClr val="383838"/>
                </a:solidFill>
                <a:latin typeface="Calibri"/>
                <a:ea typeface="Calibri"/>
                <a:cs typeface="Calibri"/>
                <a:sym typeface="Calibri"/>
              </a:rPr>
              <a:t> of objects (</a:t>
            </a:r>
            <a:r>
              <a:rPr lang="en-US" sz="2200">
                <a:solidFill>
                  <a:schemeClr val="dk1"/>
                </a:solidFill>
                <a:highlight>
                  <a:srgbClr val="FFFFFF"/>
                </a:highlight>
                <a:latin typeface="Calibri"/>
                <a:ea typeface="Calibri"/>
                <a:cs typeface="Calibri"/>
                <a:sym typeface="Calibri"/>
              </a:rPr>
              <a:t>The </a:t>
            </a:r>
            <a:r>
              <a:rPr b="1" lang="en-US" sz="2200">
                <a:solidFill>
                  <a:srgbClr val="303030"/>
                </a:solidFill>
                <a:highlight>
                  <a:srgbClr val="F7F7F7"/>
                </a:highlight>
                <a:latin typeface="Calibri"/>
                <a:ea typeface="Calibri"/>
                <a:cs typeface="Calibri"/>
                <a:sym typeface="Calibri"/>
              </a:rPr>
              <a:t>kubectl apply</a:t>
            </a:r>
            <a:r>
              <a:rPr lang="en-US" sz="2200">
                <a:solidFill>
                  <a:schemeClr val="dk1"/>
                </a:solidFill>
                <a:highlight>
                  <a:srgbClr val="FFFFFF"/>
                </a:highlight>
                <a:latin typeface="Calibri"/>
                <a:ea typeface="Calibri"/>
                <a:cs typeface="Calibri"/>
                <a:sym typeface="Calibri"/>
              </a:rPr>
              <a:t> command calculates the patch request using the configuration file, the live configuration, and the </a:t>
            </a:r>
            <a:r>
              <a:rPr b="1" lang="en-US" sz="2200">
                <a:solidFill>
                  <a:srgbClr val="303030"/>
                </a:solidFill>
                <a:highlight>
                  <a:srgbClr val="F7F7F7"/>
                </a:highlight>
                <a:latin typeface="Calibri"/>
                <a:ea typeface="Calibri"/>
                <a:cs typeface="Calibri"/>
                <a:sym typeface="Calibri"/>
              </a:rPr>
              <a:t>last-applied-configuration</a:t>
            </a:r>
            <a:r>
              <a:rPr lang="en-US" sz="2200">
                <a:solidFill>
                  <a:schemeClr val="dk1"/>
                </a:solidFill>
                <a:highlight>
                  <a:srgbClr val="FFFFFF"/>
                </a:highlight>
                <a:latin typeface="Calibri"/>
                <a:ea typeface="Calibri"/>
                <a:cs typeface="Calibri"/>
                <a:sym typeface="Calibri"/>
              </a:rPr>
              <a:t> annotation stored in the live configuration</a:t>
            </a:r>
            <a:r>
              <a:rPr lang="en-US" sz="2200">
                <a:solidFill>
                  <a:srgbClr val="383838"/>
                </a:solidFill>
                <a:latin typeface="Calibri"/>
                <a:ea typeface="Calibri"/>
                <a:cs typeface="Calibri"/>
                <a:sym typeface="Calibri"/>
              </a:rPr>
              <a:t>)</a:t>
            </a:r>
            <a:endParaRPr sz="2200">
              <a:solidFill>
                <a:srgbClr val="383838"/>
              </a:solidFill>
              <a:latin typeface="Calibri"/>
              <a:ea typeface="Calibri"/>
              <a:cs typeface="Calibri"/>
              <a:sym typeface="Calibri"/>
            </a:endParaRPr>
          </a:p>
          <a:p>
            <a:pPr indent="0" lvl="0" marL="0" rtl="0" algn="l">
              <a:lnSpc>
                <a:spcPct val="100000"/>
              </a:lnSpc>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00000"/>
              </a:lnSpc>
              <a:spcBef>
                <a:spcPts val="700"/>
              </a:spcBef>
              <a:spcAft>
                <a:spcPts val="0"/>
              </a:spcAft>
              <a:buNone/>
            </a:pPr>
            <a:r>
              <a:rPr lang="en-US" sz="1800">
                <a:solidFill>
                  <a:srgbClr val="FF0000"/>
                </a:solidFill>
                <a:latin typeface="Calibri"/>
                <a:ea typeface="Calibri"/>
                <a:cs typeface="Calibri"/>
                <a:sym typeface="Calibri"/>
              </a:rPr>
              <a:t>edit the file , and try the apply again</a:t>
            </a:r>
            <a:endParaRPr sz="1800">
              <a:solidFill>
                <a:srgbClr val="FF0000"/>
              </a:solidFill>
              <a:latin typeface="Calibri"/>
              <a:ea typeface="Calibri"/>
              <a:cs typeface="Calibri"/>
              <a:sym typeface="Calibri"/>
            </a:endParaRPr>
          </a:p>
          <a:p>
            <a:pPr indent="0" lvl="0" marL="0" rtl="0" algn="l">
              <a:spcBef>
                <a:spcPts val="800"/>
              </a:spcBef>
              <a:spcAft>
                <a:spcPts val="0"/>
              </a:spcAft>
              <a:buNone/>
            </a:pPr>
            <a:r>
              <a:rPr lang="en-US" sz="1800">
                <a:solidFill>
                  <a:srgbClr val="FF0000"/>
                </a:solidFill>
                <a:latin typeface="Calibri"/>
                <a:ea typeface="Calibri"/>
                <a:cs typeface="Calibri"/>
                <a:sym typeface="Calibri"/>
              </a:rPr>
              <a:t>$  kubectl apply -f &lt;file_name&gt;</a:t>
            </a:r>
            <a:endParaRPr sz="1800">
              <a:solidFill>
                <a:srgbClr val="FF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en-US" sz="1800">
                <a:solidFill>
                  <a:srgbClr val="FF0000"/>
                </a:solidFill>
                <a:latin typeface="Calibri"/>
                <a:ea typeface="Calibri"/>
                <a:cs typeface="Calibri"/>
                <a:sym typeface="Calibri"/>
              </a:rPr>
              <a:t>$ kubectl get po, deploy, rs</a:t>
            </a:r>
            <a:endParaRPr sz="1800">
              <a:solidFill>
                <a:srgbClr val="FF0000"/>
              </a:solidFill>
              <a:latin typeface="Calibri"/>
              <a:ea typeface="Calibri"/>
              <a:cs typeface="Calibri"/>
              <a:sym typeface="Calibri"/>
            </a:endParaRPr>
          </a:p>
          <a:p>
            <a:pPr indent="0" lvl="0" marL="0" rtl="0" algn="l">
              <a:lnSpc>
                <a:spcPct val="157143"/>
              </a:lnSpc>
              <a:spcBef>
                <a:spcPts val="70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t/>
            </a:r>
            <a:endParaRPr sz="1350">
              <a:solidFill>
                <a:srgbClr val="383838"/>
              </a:solidFill>
            </a:endParaRPr>
          </a:p>
          <a:p>
            <a:pPr indent="0" lvl="0" marL="0" rtl="0" algn="l">
              <a:lnSpc>
                <a:spcPct val="157143"/>
              </a:lnSpc>
              <a:spcBef>
                <a:spcPts val="0"/>
              </a:spcBef>
              <a:spcAft>
                <a:spcPts val="0"/>
              </a:spcAft>
              <a:buNone/>
            </a:pPr>
            <a:r>
              <a:rPr lang="en-US" sz="1100">
                <a:solidFill>
                  <a:srgbClr val="383838"/>
                </a:solidFill>
                <a:latin typeface="Calibri"/>
                <a:ea typeface="Calibri"/>
                <a:cs typeface="Calibri"/>
                <a:sym typeface="Calibri"/>
              </a:rPr>
              <a:t>Ref:- https://kubernetes.io/docs/concepts/overview/object-management-kubectl/declarative-config/</a:t>
            </a:r>
            <a:endParaRPr sz="1100">
              <a:solidFill>
                <a:srgbClr val="383838"/>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14"/>
          <p:cNvSpPr txBox="1"/>
          <p:nvPr>
            <p:ph type="title"/>
          </p:nvPr>
        </p:nvSpPr>
        <p:spPr>
          <a:xfrm>
            <a:off x="552450" y="-15871"/>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Exercise - 2 (Pods, Deploy, Services)</a:t>
            </a:r>
            <a:endParaRPr b="1" i="0" sz="3600" u="none" cap="none" strike="noStrike">
              <a:solidFill>
                <a:srgbClr val="000000"/>
              </a:solidFill>
              <a:latin typeface="Calibri"/>
              <a:ea typeface="Calibri"/>
              <a:cs typeface="Calibri"/>
              <a:sym typeface="Calibri"/>
            </a:endParaRPr>
          </a:p>
        </p:txBody>
      </p:sp>
      <p:sp>
        <p:nvSpPr>
          <p:cNvPr id="751" name="Google Shape;751;p114"/>
          <p:cNvSpPr txBox="1"/>
          <p:nvPr/>
        </p:nvSpPr>
        <p:spPr>
          <a:xfrm>
            <a:off x="249900" y="1143025"/>
            <a:ext cx="8523600" cy="4525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For all the concepts discussed until now</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Create pods, Services, Deployments</a:t>
            </a:r>
            <a:endParaRPr sz="2200">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Various ways to use the create command</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2200" u="sng">
                <a:solidFill>
                  <a:schemeClr val="hlink"/>
                </a:solidFill>
                <a:latin typeface="Calibri"/>
                <a:ea typeface="Calibri"/>
                <a:cs typeface="Calibri"/>
                <a:sym typeface="Calibri"/>
                <a:hlinkClick r:id="rId3"/>
              </a:rPr>
              <a:t>https://github.com/abhikbanerjee/Kubernetes_Exercise_Files/blob/master/AWS_pod_deploy_service.md</a:t>
            </a: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p:txBody>
      </p:sp>
      <p:sp>
        <p:nvSpPr>
          <p:cNvPr id="752" name="Google Shape;752;p114"/>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15"/>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help commands</a:t>
            </a:r>
            <a:endParaRPr b="1" i="0" sz="3600" u="none" cap="none" strike="noStrike">
              <a:solidFill>
                <a:srgbClr val="000000"/>
              </a:solidFill>
              <a:latin typeface="Calibri"/>
              <a:ea typeface="Calibri"/>
              <a:cs typeface="Calibri"/>
              <a:sym typeface="Calibri"/>
            </a:endParaRPr>
          </a:p>
        </p:txBody>
      </p:sp>
      <p:sp>
        <p:nvSpPr>
          <p:cNvPr id="758" name="Google Shape;758;p115"/>
          <p:cNvSpPr txBox="1"/>
          <p:nvPr>
            <p:ph idx="1" type="body"/>
          </p:nvPr>
        </p:nvSpPr>
        <p:spPr>
          <a:xfrm>
            <a:off x="457200" y="1905001"/>
            <a:ext cx="6172199" cy="41909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00000"/>
              </a:buClr>
              <a:buSzPts val="1620"/>
              <a:buFont typeface="Noto Sans Symbols"/>
              <a:buChar char="▪"/>
            </a:pPr>
            <a:r>
              <a:rPr b="1" i="0" lang="en-US" sz="1800" u="none" cap="none" strike="noStrike">
                <a:solidFill>
                  <a:schemeClr val="dk1"/>
                </a:solidFill>
                <a:latin typeface="Calibri"/>
                <a:ea typeface="Calibri"/>
                <a:cs typeface="Calibri"/>
                <a:sym typeface="Calibri"/>
              </a:rPr>
              <a:t>kubectl [command] [TYPE] [NAME] [flags]</a:t>
            </a:r>
            <a:endParaRPr b="0" i="0" sz="1800" u="none" cap="none" strike="noStrike">
              <a:solidFill>
                <a:schemeClr val="dk1"/>
              </a:solidFill>
              <a:latin typeface="Calibri"/>
              <a:ea typeface="Calibri"/>
              <a:cs typeface="Calibri"/>
              <a:sym typeface="Calibri"/>
            </a:endParaRPr>
          </a:p>
          <a:p>
            <a:pPr indent="-457200" lvl="0" marL="457200" marR="0" rtl="0" algn="l">
              <a:lnSpc>
                <a:spcPct val="90000"/>
              </a:lnSpc>
              <a:spcBef>
                <a:spcPts val="600"/>
              </a:spcBef>
              <a:spcAft>
                <a:spcPts val="0"/>
              </a:spcAft>
              <a:buClr>
                <a:srgbClr val="000000"/>
              </a:buClr>
              <a:buSzPts val="1620"/>
              <a:buFont typeface="Noto Sans Symbols"/>
              <a:buChar char="▪"/>
            </a:pPr>
            <a:r>
              <a:rPr b="0" i="0" lang="en-US" sz="1800" u="none" cap="none" strike="noStrike">
                <a:solidFill>
                  <a:schemeClr val="dk1"/>
                </a:solidFill>
                <a:latin typeface="Calibri"/>
                <a:ea typeface="Calibri"/>
                <a:cs typeface="Calibri"/>
                <a:sym typeface="Calibri"/>
              </a:rPr>
              <a:t>Very popular commands</a:t>
            </a:r>
            <a:endParaRPr b="1" i="0" sz="3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get</a:t>
            </a:r>
            <a:r>
              <a:rPr b="0" i="0" lang="en-US" sz="1600" u="none" cap="none" strike="noStrike">
                <a:solidFill>
                  <a:schemeClr val="dk1"/>
                </a:solidFill>
                <a:latin typeface="Calibri"/>
                <a:ea typeface="Calibri"/>
                <a:cs typeface="Calibri"/>
                <a:sym typeface="Calibri"/>
              </a:rPr>
              <a:t> - list resources about a target.</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services</a:t>
            </a:r>
            <a:endParaRPr b="0" i="0" sz="24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get pods</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describe</a:t>
            </a:r>
            <a:r>
              <a:rPr b="0" i="0" lang="en-US" sz="1600" u="none" cap="none" strike="noStrike">
                <a:solidFill>
                  <a:schemeClr val="dk1"/>
                </a:solidFill>
                <a:latin typeface="Calibri"/>
                <a:ea typeface="Calibri"/>
                <a:cs typeface="Calibri"/>
                <a:sym typeface="Calibri"/>
              </a:rPr>
              <a:t> - show basic information about a resource</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describe pods my-pod</a:t>
            </a:r>
            <a:endParaRPr b="0" i="0" sz="12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logs</a:t>
            </a:r>
            <a:r>
              <a:rPr b="0" i="0" lang="en-US" sz="1600" u="none" cap="none" strike="noStrike">
                <a:solidFill>
                  <a:schemeClr val="dk1"/>
                </a:solidFill>
                <a:latin typeface="Calibri"/>
                <a:ea typeface="Calibri"/>
                <a:cs typeface="Calibri"/>
                <a:sym typeface="Calibri"/>
              </a:rPr>
              <a:t> - print the logs from a container in a pod. Extremely useful</a:t>
            </a:r>
            <a:endParaRPr b="1" i="0" sz="2800" u="none" cap="none" strike="noStrike">
              <a:solidFill>
                <a:schemeClr val="dk1"/>
              </a:solidFill>
              <a:latin typeface="Calibri"/>
              <a:ea typeface="Calibri"/>
              <a:cs typeface="Calibri"/>
              <a:sym typeface="Calibri"/>
            </a:endParaRPr>
          </a:p>
          <a:p>
            <a:pPr indent="-457200" lvl="2" marL="1371600" marR="0" rtl="0" algn="l">
              <a:lnSpc>
                <a:spcPct val="90000"/>
              </a:lnSpc>
              <a:spcBef>
                <a:spcPts val="240"/>
              </a:spcBef>
              <a:spcAft>
                <a:spcPts val="0"/>
              </a:spcAft>
              <a:buClr>
                <a:srgbClr val="000000"/>
              </a:buClr>
              <a:buSzPts val="1080"/>
              <a:buFont typeface="Noto Sans Symbols"/>
              <a:buChar char="▪"/>
            </a:pPr>
            <a:r>
              <a:rPr b="0" i="0" lang="en-US" sz="1200" u="none" cap="none" strike="noStrike">
                <a:solidFill>
                  <a:schemeClr val="dk1"/>
                </a:solidFill>
                <a:latin typeface="Calibri"/>
                <a:ea typeface="Calibri"/>
                <a:cs typeface="Calibri"/>
                <a:sym typeface="Calibri"/>
              </a:rPr>
              <a:t>Kubectl logs my-pod</a:t>
            </a:r>
            <a:endParaRPr b="0" i="0" sz="1200" u="none" cap="none" strike="noStrike">
              <a:solidFill>
                <a:schemeClr val="dk1"/>
              </a:solidFill>
              <a:latin typeface="Calibri"/>
              <a:ea typeface="Calibri"/>
              <a:cs typeface="Calibri"/>
              <a:sym typeface="Calibri"/>
            </a:endParaRPr>
          </a:p>
          <a:p>
            <a:pPr indent="-457200" lvl="0" marL="457200" marR="0" rtl="0" algn="l">
              <a:lnSpc>
                <a:spcPct val="90000"/>
              </a:lnSpc>
              <a:spcBef>
                <a:spcPts val="400"/>
              </a:spcBef>
              <a:spcAft>
                <a:spcPts val="0"/>
              </a:spcAft>
              <a:buClr>
                <a:srgbClr val="000000"/>
              </a:buClr>
              <a:buSzPts val="1800"/>
              <a:buFont typeface="Noto Sans Symbols"/>
              <a:buChar char="▪"/>
            </a:pPr>
            <a:r>
              <a:rPr b="0" i="0" lang="en-US" sz="2000" u="none" cap="none" strike="noStrike">
                <a:solidFill>
                  <a:schemeClr val="dk1"/>
                </a:solidFill>
                <a:latin typeface="Calibri"/>
                <a:ea typeface="Calibri"/>
                <a:cs typeface="Calibri"/>
                <a:sym typeface="Calibri"/>
              </a:rPr>
              <a:t>Also useful:</a:t>
            </a:r>
            <a:endParaRPr b="0" i="0" sz="20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exec</a:t>
            </a:r>
            <a:r>
              <a:rPr b="0" i="0" lang="en-US" sz="1600" u="none" cap="none" strike="noStrike">
                <a:solidFill>
                  <a:schemeClr val="dk1"/>
                </a:solidFill>
                <a:latin typeface="Calibri"/>
                <a:ea typeface="Calibri"/>
                <a:cs typeface="Calibri"/>
                <a:sym typeface="Calibri"/>
              </a:rPr>
              <a:t> - execute a command on a container in a pod</a:t>
            </a:r>
            <a:endParaRPr b="1" i="0" sz="2800" u="none" cap="none" strike="noStrike">
              <a:solidFill>
                <a:schemeClr val="dk1"/>
              </a:solidFill>
              <a:latin typeface="Calibri"/>
              <a:ea typeface="Calibri"/>
              <a:cs typeface="Calibri"/>
              <a:sym typeface="Calibri"/>
            </a:endParaRPr>
          </a:p>
          <a:p>
            <a:pPr indent="-457200" lvl="1" marL="914400" marR="0" rtl="0" algn="l">
              <a:lnSpc>
                <a:spcPct val="90000"/>
              </a:lnSpc>
              <a:spcBef>
                <a:spcPts val="320"/>
              </a:spcBef>
              <a:spcAft>
                <a:spcPts val="0"/>
              </a:spcAft>
              <a:buClr>
                <a:srgbClr val="000000"/>
              </a:buClr>
              <a:buSzPts val="1440"/>
              <a:buFont typeface="Noto Sans Symbols"/>
              <a:buChar char="▪"/>
            </a:pPr>
            <a:r>
              <a:rPr b="1" i="0" lang="en-US" sz="1600" u="none" cap="none" strike="noStrike">
                <a:solidFill>
                  <a:schemeClr val="dk1"/>
                </a:solidFill>
                <a:latin typeface="Calibri"/>
                <a:ea typeface="Calibri"/>
                <a:cs typeface="Calibri"/>
                <a:sym typeface="Calibri"/>
              </a:rPr>
              <a:t>Kubectl top </a:t>
            </a:r>
            <a:r>
              <a:rPr b="0" i="0" lang="en-US" sz="1600" u="none" cap="none" strike="noStrike">
                <a:solidFill>
                  <a:schemeClr val="dk1"/>
                </a:solidFill>
                <a:latin typeface="Calibri"/>
                <a:ea typeface="Calibri"/>
                <a:cs typeface="Calibri"/>
                <a:sym typeface="Calibri"/>
              </a:rPr>
              <a:t>– Show metrics for a node</a:t>
            </a:r>
            <a:endParaRPr b="0" i="0" sz="16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59" name="Google Shape;759;p115"/>
          <p:cNvSpPr txBox="1"/>
          <p:nvPr/>
        </p:nvSpPr>
        <p:spPr>
          <a:xfrm>
            <a:off x="628650" y="129539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Calibri"/>
                <a:ea typeface="Calibri"/>
                <a:cs typeface="Calibri"/>
                <a:sym typeface="Calibri"/>
              </a:rPr>
              <a:t>Most common access point for launching workloads on Kubernetes clusters.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16"/>
          <p:cNvSpPr txBox="1"/>
          <p:nvPr>
            <p:ph type="title"/>
          </p:nvPr>
        </p:nvSpPr>
        <p:spPr>
          <a:xfrm>
            <a:off x="552450" y="1365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Label</a:t>
            </a:r>
            <a:endParaRPr b="1" i="0" sz="3600" u="none" cap="none" strike="noStrike">
              <a:solidFill>
                <a:srgbClr val="000000"/>
              </a:solidFill>
              <a:latin typeface="Calibri"/>
              <a:ea typeface="Calibri"/>
              <a:cs typeface="Calibri"/>
              <a:sym typeface="Calibri"/>
            </a:endParaRPr>
          </a:p>
        </p:txBody>
      </p:sp>
      <p:sp>
        <p:nvSpPr>
          <p:cNvPr id="765" name="Google Shape;765;p116"/>
          <p:cNvSpPr txBox="1"/>
          <p:nvPr>
            <p:ph idx="1" type="body"/>
          </p:nvPr>
        </p:nvSpPr>
        <p:spPr>
          <a:xfrm>
            <a:off x="457200" y="1905001"/>
            <a:ext cx="4256407" cy="4190999"/>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Designate objects for specific environments such as development, test and production</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versions to objects </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Set roles or other arbitrary information to classify objects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added or modified at any time</a:t>
            </a:r>
            <a:endParaRPr b="0"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66" name="Google Shape;766;p116"/>
          <p:cNvSpPr txBox="1"/>
          <p:nvPr/>
        </p:nvSpPr>
        <p:spPr>
          <a:xfrm>
            <a:off x="552450" y="990600"/>
            <a:ext cx="77535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Key/Value pairs that can be attached to objects to enable a variety of use cases.</a:t>
            </a:r>
            <a:endParaRPr b="0" i="0" sz="2200" u="none" cap="none" strike="noStrike">
              <a:solidFill>
                <a:srgbClr val="000000"/>
              </a:solidFill>
              <a:latin typeface="Arial"/>
              <a:ea typeface="Arial"/>
              <a:cs typeface="Arial"/>
              <a:sym typeface="Arial"/>
            </a:endParaRPr>
          </a:p>
        </p:txBody>
      </p:sp>
      <p:pic>
        <p:nvPicPr>
          <p:cNvPr id="767" name="Google Shape;767;p116"/>
          <p:cNvPicPr preferRelativeResize="0"/>
          <p:nvPr/>
        </p:nvPicPr>
        <p:blipFill rotWithShape="1">
          <a:blip r:embed="rId3">
            <a:alphaModFix/>
          </a:blip>
          <a:srcRect b="0" l="0" r="0" t="0"/>
          <a:stretch/>
        </p:blipFill>
        <p:spPr>
          <a:xfrm>
            <a:off x="4800599" y="1828801"/>
            <a:ext cx="3714751" cy="377402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1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 kubectl get pod –l name=&lt;label&gt;</a:t>
            </a:r>
            <a:endParaRPr b="1" i="0" sz="3600" u="none" cap="none" strike="noStrike">
              <a:solidFill>
                <a:srgbClr val="000000"/>
              </a:solidFill>
              <a:latin typeface="Calibri"/>
              <a:ea typeface="Calibri"/>
              <a:cs typeface="Calibri"/>
              <a:sym typeface="Calibri"/>
            </a:endParaRPr>
          </a:p>
        </p:txBody>
      </p:sp>
      <p:sp>
        <p:nvSpPr>
          <p:cNvPr id="773" name="Google Shape;773;p117"/>
          <p:cNvSpPr txBox="1"/>
          <p:nvPr/>
        </p:nvSpPr>
        <p:spPr>
          <a:xfrm>
            <a:off x="332325" y="4072450"/>
            <a:ext cx="8314200" cy="186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Note: Best mechanism to organize Kubernetes objects </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labels can be used to provide logical structure</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divide by teams, or by environments, or versions</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annotations and labels have very subtle difference</a:t>
            </a:r>
            <a:endParaRPr b="1" sz="1800">
              <a:solidFill>
                <a:schemeClr val="dk1"/>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create -f helloworld-pod-with-labels.yml </a:t>
            </a:r>
            <a:endParaRPr sz="1800">
              <a:solidFill>
                <a:srgbClr val="FF0000"/>
              </a:solidFill>
            </a:endParaRPr>
          </a:p>
          <a:p>
            <a:pPr indent="-342900" lvl="0" marL="457200" marR="0" rtl="0" algn="l">
              <a:lnSpc>
                <a:spcPct val="100000"/>
              </a:lnSpc>
              <a:spcBef>
                <a:spcPts val="0"/>
              </a:spcBef>
              <a:spcAft>
                <a:spcPts val="0"/>
              </a:spcAft>
              <a:buClr>
                <a:srgbClr val="FF0000"/>
              </a:buClr>
              <a:buSzPts val="1800"/>
              <a:buChar char="-"/>
            </a:pPr>
            <a:r>
              <a:rPr lang="en-US" sz="1800">
                <a:solidFill>
                  <a:srgbClr val="FF0000"/>
                </a:solidFill>
              </a:rPr>
              <a:t>$ kubectl get po --show-labels</a:t>
            </a:r>
            <a:endParaRPr sz="1800">
              <a:solidFill>
                <a:srgbClr val="FF0000"/>
              </a:solidFill>
            </a:endParaRPr>
          </a:p>
        </p:txBody>
      </p:sp>
      <p:pic>
        <p:nvPicPr>
          <p:cNvPr id="774" name="Google Shape;774;p117"/>
          <p:cNvPicPr preferRelativeResize="0"/>
          <p:nvPr/>
        </p:nvPicPr>
        <p:blipFill rotWithShape="1">
          <a:blip r:embed="rId3">
            <a:alphaModFix/>
          </a:blip>
          <a:srcRect b="0" l="0" r="0" t="0"/>
          <a:stretch/>
        </p:blipFill>
        <p:spPr>
          <a:xfrm>
            <a:off x="0" y="1447800"/>
            <a:ext cx="9144000" cy="2184935"/>
          </a:xfrm>
          <a:prstGeom prst="rect">
            <a:avLst/>
          </a:prstGeom>
          <a:noFill/>
          <a:ln>
            <a:noFill/>
          </a:ln>
        </p:spPr>
      </p:pic>
      <p:sp>
        <p:nvSpPr>
          <p:cNvPr id="775" name="Google Shape;775;p11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18"/>
          <p:cNvSpPr txBox="1"/>
          <p:nvPr>
            <p:ph type="title"/>
          </p:nvPr>
        </p:nvSpPr>
        <p:spPr>
          <a:xfrm>
            <a:off x="628650" y="365126"/>
            <a:ext cx="7886700" cy="746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- 3 (</a:t>
            </a:r>
            <a:r>
              <a:rPr lang="en-US">
                <a:solidFill>
                  <a:schemeClr val="dk1"/>
                </a:solidFill>
              </a:rPr>
              <a:t>Kubernetes Labels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781" name="Google Shape;781;p118"/>
          <p:cNvSpPr txBox="1"/>
          <p:nvPr>
            <p:ph idx="1" type="body"/>
          </p:nvPr>
        </p:nvSpPr>
        <p:spPr>
          <a:xfrm>
            <a:off x="628650" y="1047751"/>
            <a:ext cx="7886700" cy="4114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360"/>
              </a:spcBef>
              <a:spcAft>
                <a:spcPts val="0"/>
              </a:spcAft>
              <a:buClr>
                <a:srgbClr val="000000"/>
              </a:buClr>
              <a:buSzPts val="2200"/>
              <a:buFont typeface="Calibri"/>
              <a:buChar char="-"/>
            </a:pPr>
            <a:r>
              <a:rPr b="0" lang="en-US" sz="2200"/>
              <a:t>Create a series of pods with different labels</a:t>
            </a:r>
            <a:endParaRPr b="0" sz="2200"/>
          </a:p>
          <a:p>
            <a:pPr indent="-368300" lvl="0" marL="457200" marR="0" rtl="0" algn="l">
              <a:lnSpc>
                <a:spcPct val="90000"/>
              </a:lnSpc>
              <a:spcBef>
                <a:spcPts val="0"/>
              </a:spcBef>
              <a:spcAft>
                <a:spcPts val="0"/>
              </a:spcAft>
              <a:buClr>
                <a:srgbClr val="000000"/>
              </a:buClr>
              <a:buSzPts val="2200"/>
              <a:buChar char="-"/>
            </a:pPr>
            <a:r>
              <a:rPr b="0" lang="en-US" sz="2200"/>
              <a:t>Query the pods based on various labels</a:t>
            </a:r>
            <a:endParaRPr b="0" sz="2200"/>
          </a:p>
          <a:p>
            <a:pPr indent="-368300" lvl="0" marL="457200" marR="0" rtl="0" algn="l">
              <a:lnSpc>
                <a:spcPct val="90000"/>
              </a:lnSpc>
              <a:spcBef>
                <a:spcPts val="0"/>
              </a:spcBef>
              <a:spcAft>
                <a:spcPts val="0"/>
              </a:spcAft>
              <a:buClr>
                <a:srgbClr val="000000"/>
              </a:buClr>
              <a:buSzPts val="2200"/>
              <a:buChar char="-"/>
            </a:pPr>
            <a:r>
              <a:rPr b="0" lang="en-US" sz="2200"/>
              <a:t>Delete pods based on certain selectors</a:t>
            </a:r>
            <a:endParaRPr b="0" sz="2200"/>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t/>
            </a:r>
            <a:endParaRPr/>
          </a:p>
          <a:p>
            <a:pPr indent="0" lvl="0" marL="0" marR="0" rtl="0" algn="l">
              <a:lnSpc>
                <a:spcPct val="90000"/>
              </a:lnSpc>
              <a:spcBef>
                <a:spcPts val="360"/>
              </a:spcBef>
              <a:spcAft>
                <a:spcPts val="0"/>
              </a:spcAft>
              <a:buClr>
                <a:schemeClr val="accent3"/>
              </a:buClr>
              <a:buSzPts val="2880"/>
              <a:buFont typeface="Noto Sans Symbols"/>
              <a:buNone/>
            </a:pPr>
            <a:r>
              <a:rPr b="0" lang="en-US" sz="2200" u="sng">
                <a:solidFill>
                  <a:schemeClr val="hlink"/>
                </a:solidFill>
                <a:hlinkClick r:id="rId3"/>
              </a:rPr>
              <a:t>https://github.com/abhikbanerjee/Kubernetes_Exercise_Files/blob/master/AWS_labels_usage.md</a:t>
            </a:r>
            <a:r>
              <a:rPr lang="en-US"/>
              <a:t> </a:t>
            </a:r>
            <a:endParaRPr/>
          </a:p>
          <a:p>
            <a:pPr indent="0" lvl="0" marL="0" marR="0" rtl="0" algn="l">
              <a:lnSpc>
                <a:spcPct val="90000"/>
              </a:lnSpc>
              <a:spcBef>
                <a:spcPts val="640"/>
              </a:spcBef>
              <a:spcAft>
                <a:spcPts val="0"/>
              </a:spcAft>
              <a:buClr>
                <a:schemeClr val="accent3"/>
              </a:buClr>
              <a:buSzPts val="2880"/>
              <a:buFont typeface="Noto Sans Symbols"/>
              <a:buNone/>
            </a:pPr>
            <a:r>
              <a:t/>
            </a:r>
            <a:endParaRPr b="1" i="0" sz="3200" u="none" cap="none" strike="noStrike">
              <a:solidFill>
                <a:schemeClr val="dk1"/>
              </a:solidFill>
              <a:latin typeface="Calibri"/>
              <a:ea typeface="Calibri"/>
              <a:cs typeface="Calibri"/>
              <a:sym typeface="Calibri"/>
            </a:endParaRPr>
          </a:p>
        </p:txBody>
      </p:sp>
      <p:sp>
        <p:nvSpPr>
          <p:cNvPr id="782" name="Google Shape;782;p118"/>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19"/>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Scaling</a:t>
            </a:r>
            <a:endParaRPr b="1" i="0" sz="3600" u="none" cap="none" strike="noStrike">
              <a:solidFill>
                <a:srgbClr val="000000"/>
              </a:solidFill>
              <a:latin typeface="Calibri"/>
              <a:ea typeface="Calibri"/>
              <a:cs typeface="Calibri"/>
              <a:sym typeface="Calibri"/>
            </a:endParaRPr>
          </a:p>
        </p:txBody>
      </p:sp>
      <p:sp>
        <p:nvSpPr>
          <p:cNvPr id="788" name="Google Shape;788;p119"/>
          <p:cNvSpPr txBox="1"/>
          <p:nvPr>
            <p:ph idx="1" type="body"/>
          </p:nvPr>
        </p:nvSpPr>
        <p:spPr>
          <a:xfrm>
            <a:off x="457200" y="1905001"/>
            <a:ext cx="5257800" cy="4190999"/>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Accomplished by adjusting the number of replicas in a deployment</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Accommodates both scaling up and scaling down to a minimum of 0</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Traffic is automatically sent to newly created instances through the service load balancer</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be used to enable rolling updates without downtime</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789" name="Google Shape;789;p119"/>
          <p:cNvSpPr txBox="1"/>
          <p:nvPr/>
        </p:nvSpPr>
        <p:spPr>
          <a:xfrm>
            <a:off x="628650" y="1219200"/>
            <a:ext cx="5334178"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Changing the number of resources to meet a desired state</a:t>
            </a:r>
            <a:endParaRPr b="0" i="0" sz="2200" u="none" cap="none" strike="noStrike">
              <a:solidFill>
                <a:srgbClr val="000000"/>
              </a:solidFill>
              <a:latin typeface="Arial"/>
              <a:ea typeface="Arial"/>
              <a:cs typeface="Arial"/>
              <a:sym typeface="Arial"/>
            </a:endParaRPr>
          </a:p>
        </p:txBody>
      </p:sp>
      <p:pic>
        <p:nvPicPr>
          <p:cNvPr id="790" name="Google Shape;790;p119"/>
          <p:cNvPicPr preferRelativeResize="0"/>
          <p:nvPr/>
        </p:nvPicPr>
        <p:blipFill rotWithShape="1">
          <a:blip r:embed="rId3">
            <a:alphaModFix/>
          </a:blip>
          <a:srcRect b="0" l="0" r="0" t="0"/>
          <a:stretch/>
        </p:blipFill>
        <p:spPr>
          <a:xfrm>
            <a:off x="6008563" y="1143000"/>
            <a:ext cx="2393490" cy="2458412"/>
          </a:xfrm>
          <a:prstGeom prst="rect">
            <a:avLst/>
          </a:prstGeom>
          <a:noFill/>
          <a:ln>
            <a:noFill/>
          </a:ln>
        </p:spPr>
      </p:pic>
      <p:pic>
        <p:nvPicPr>
          <p:cNvPr id="791" name="Google Shape;791;p119"/>
          <p:cNvPicPr preferRelativeResize="0"/>
          <p:nvPr/>
        </p:nvPicPr>
        <p:blipFill rotWithShape="1">
          <a:blip r:embed="rId4">
            <a:alphaModFix/>
          </a:blip>
          <a:srcRect b="0" l="0" r="0" t="0"/>
          <a:stretch/>
        </p:blipFill>
        <p:spPr>
          <a:xfrm>
            <a:off x="6036460" y="4038599"/>
            <a:ext cx="2485516" cy="2516255"/>
          </a:xfrm>
          <a:prstGeom prst="rect">
            <a:avLst/>
          </a:prstGeom>
          <a:noFill/>
          <a:ln>
            <a:noFill/>
          </a:ln>
        </p:spPr>
      </p:pic>
      <p:sp>
        <p:nvSpPr>
          <p:cNvPr id="792" name="Google Shape;792;p119"/>
          <p:cNvSpPr/>
          <p:nvPr/>
        </p:nvSpPr>
        <p:spPr>
          <a:xfrm>
            <a:off x="7086600" y="3732141"/>
            <a:ext cx="533400" cy="306459"/>
          </a:xfrm>
          <a:prstGeom prst="down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266" name="Google Shape;266;p48"/>
          <p:cNvSpPr txBox="1"/>
          <p:nvPr>
            <p:ph idx="1" type="body"/>
          </p:nvPr>
        </p:nvSpPr>
        <p:spPr>
          <a:xfrm>
            <a:off x="1988222" y="1295400"/>
            <a:ext cx="7155900" cy="385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267" name="Google Shape;267;p48"/>
          <p:cNvPicPr preferRelativeResize="0"/>
          <p:nvPr/>
        </p:nvPicPr>
        <p:blipFill rotWithShape="1">
          <a:blip r:embed="rId3">
            <a:alphaModFix/>
          </a:blip>
          <a:srcRect b="0" l="0" r="0" t="0"/>
          <a:stretch/>
        </p:blipFill>
        <p:spPr>
          <a:xfrm>
            <a:off x="685800" y="1295400"/>
            <a:ext cx="1039955" cy="438546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20"/>
          <p:cNvSpPr txBox="1"/>
          <p:nvPr>
            <p:ph type="title"/>
          </p:nvPr>
        </p:nvSpPr>
        <p:spPr>
          <a:xfrm>
            <a:off x="552450" y="2127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scale deployments/&lt;deployment&gt; --replicas=&lt;new num&gt;</a:t>
            </a:r>
            <a:endParaRPr b="1" i="0" sz="2400" u="none" cap="none" strike="noStrike">
              <a:solidFill>
                <a:srgbClr val="000000"/>
              </a:solidFill>
              <a:latin typeface="Calibri"/>
              <a:ea typeface="Calibri"/>
              <a:cs typeface="Calibri"/>
              <a:sym typeface="Calibri"/>
            </a:endParaRPr>
          </a:p>
          <a:p>
            <a:pPr indent="0" lvl="0" marL="0" rtl="0" algn="l">
              <a:lnSpc>
                <a:spcPct val="157143"/>
              </a:lnSpc>
              <a:spcBef>
                <a:spcPts val="0"/>
              </a:spcBef>
              <a:spcAft>
                <a:spcPts val="800"/>
              </a:spcAft>
              <a:buClr>
                <a:schemeClr val="dk1"/>
              </a:buClr>
              <a:buSzPts val="1100"/>
              <a:buFont typeface="Arial"/>
              <a:buNone/>
            </a:pPr>
            <a:r>
              <a:rPr b="0" lang="en-US" sz="1350">
                <a:solidFill>
                  <a:srgbClr val="FF0000"/>
                </a:solidFill>
                <a:latin typeface="Arial"/>
                <a:ea typeface="Arial"/>
                <a:cs typeface="Arial"/>
                <a:sym typeface="Arial"/>
              </a:rPr>
              <a:t>$ kubectl scale deploy/nginx --replicas=4</a:t>
            </a:r>
            <a:endParaRPr sz="2400">
              <a:solidFill>
                <a:srgbClr val="000000"/>
              </a:solidFill>
            </a:endParaRPr>
          </a:p>
        </p:txBody>
      </p:sp>
      <p:sp>
        <p:nvSpPr>
          <p:cNvPr id="798" name="Google Shape;798;p120"/>
          <p:cNvSpPr txBox="1"/>
          <p:nvPr/>
        </p:nvSpPr>
        <p:spPr>
          <a:xfrm>
            <a:off x="455075" y="3962400"/>
            <a:ext cx="8081100" cy="198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2200" u="none" cap="none" strike="noStrike">
                <a:solidFill>
                  <a:schemeClr val="dk1"/>
                </a:solidFill>
                <a:latin typeface="Arial"/>
                <a:ea typeface="Arial"/>
                <a:cs typeface="Arial"/>
                <a:sym typeface="Arial"/>
              </a:rPr>
              <a:t>Note: Make sure to delete the deployments or replicasets when trying to clear out pods. Many a new user has repeated deleted pods and gotten frustrated when they respawn (as the deployments/replicasets are programed to do).</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pic>
        <p:nvPicPr>
          <p:cNvPr id="799" name="Google Shape;799;p120"/>
          <p:cNvPicPr preferRelativeResize="0"/>
          <p:nvPr/>
        </p:nvPicPr>
        <p:blipFill rotWithShape="1">
          <a:blip r:embed="rId3">
            <a:alphaModFix/>
          </a:blip>
          <a:srcRect b="0" l="0" r="0" t="0"/>
          <a:stretch/>
        </p:blipFill>
        <p:spPr>
          <a:xfrm>
            <a:off x="387350" y="1524001"/>
            <a:ext cx="8128000" cy="2095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pic>
        <p:nvPicPr>
          <p:cNvPr id="804" name="Google Shape;804;p121"/>
          <p:cNvPicPr preferRelativeResize="0"/>
          <p:nvPr/>
        </p:nvPicPr>
        <p:blipFill rotWithShape="1">
          <a:blip r:embed="rId3">
            <a:alphaModFix/>
          </a:blip>
          <a:srcRect b="0" l="0" r="0" t="0"/>
          <a:stretch/>
        </p:blipFill>
        <p:spPr>
          <a:xfrm>
            <a:off x="472514" y="217715"/>
            <a:ext cx="7957868" cy="559610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22"/>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AutoScaling</a:t>
            </a:r>
            <a:endParaRPr b="1" i="0" sz="3600" u="none" cap="none" strike="noStrike">
              <a:solidFill>
                <a:schemeClr val="dk1"/>
              </a:solidFill>
              <a:latin typeface="Calibri"/>
              <a:ea typeface="Calibri"/>
              <a:cs typeface="Calibri"/>
              <a:sym typeface="Calibri"/>
            </a:endParaRPr>
          </a:p>
        </p:txBody>
      </p:sp>
      <p:sp>
        <p:nvSpPr>
          <p:cNvPr id="810" name="Google Shape;810;p122"/>
          <p:cNvSpPr txBox="1"/>
          <p:nvPr>
            <p:ph idx="1" type="body"/>
          </p:nvPr>
        </p:nvSpPr>
        <p:spPr>
          <a:xfrm>
            <a:off x="481391" y="1384905"/>
            <a:ext cx="7791900" cy="4191000"/>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1850"/>
              <a:buFont typeface="Calibri"/>
              <a:buNone/>
            </a:pPr>
            <a:r>
              <a:rPr b="1" i="0" lang="en-US" sz="1850" u="none" cap="none" strike="noStrike">
                <a:solidFill>
                  <a:schemeClr val="dk1"/>
                </a:solidFill>
                <a:latin typeface="Calibri"/>
                <a:ea typeface="Calibri"/>
                <a:cs typeface="Calibri"/>
                <a:sym typeface="Calibri"/>
              </a:rPr>
              <a:t>HPA – Horizontal Pod Autoscaler:</a:t>
            </a:r>
            <a:endParaRPr/>
          </a:p>
          <a:p>
            <a:pPr indent="0" lvl="0" marL="203200" marR="0" rtl="0" algn="l">
              <a:lnSpc>
                <a:spcPct val="100000"/>
              </a:lnSpc>
              <a:spcBef>
                <a:spcPts val="600"/>
              </a:spcBef>
              <a:spcAft>
                <a:spcPts val="0"/>
              </a:spcAft>
              <a:buClr>
                <a:schemeClr val="dk1"/>
              </a:buClr>
              <a:buSzPts val="1850"/>
              <a:buFont typeface="Calibri"/>
              <a:buNone/>
            </a:pPr>
            <a:r>
              <a:rPr b="0" i="0" lang="en-US" sz="1850" u="none" cap="none" strike="noStrike">
                <a:solidFill>
                  <a:schemeClr val="dk1"/>
                </a:solidFill>
                <a:latin typeface="Calibri"/>
                <a:ea typeface="Calibri"/>
                <a:cs typeface="Calibri"/>
                <a:sym typeface="Calibri"/>
              </a:rPr>
              <a:t>Based on memory and CPU utilization by a pod, autoscaling scales up or down the number of pods</a:t>
            </a:r>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 --min=2 --max=10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autoscale deployment nginx-deployment  --max=5 --cpu-percent=80</a:t>
            </a:r>
            <a:endParaRPr>
              <a:solidFill>
                <a:srgbClr val="FF0000"/>
              </a:solidFill>
            </a:endParaRPr>
          </a:p>
          <a:p>
            <a:pPr indent="0" lvl="0" marL="203200" marR="0" rtl="0" algn="l">
              <a:lnSpc>
                <a:spcPct val="100000"/>
              </a:lnSpc>
              <a:spcBef>
                <a:spcPts val="640"/>
              </a:spcBef>
              <a:spcAft>
                <a:spcPts val="0"/>
              </a:spcAft>
              <a:buClr>
                <a:schemeClr val="dk1"/>
              </a:buClr>
              <a:buSzPts val="1665"/>
              <a:buFont typeface="Calibri"/>
              <a:buNone/>
            </a:pPr>
            <a:r>
              <a:rPr lang="en-US" sz="1665">
                <a:solidFill>
                  <a:srgbClr val="FF0000"/>
                </a:solidFill>
              </a:rPr>
              <a:t>$ </a:t>
            </a:r>
            <a:r>
              <a:rPr i="0" lang="en-US" sz="1665" u="none" cap="none" strike="noStrike">
                <a:solidFill>
                  <a:srgbClr val="FF0000"/>
                </a:solidFill>
              </a:rPr>
              <a:t>kubectl get hpa</a:t>
            </a:r>
            <a:endParaRPr i="0" sz="1665" u="none" cap="none" strike="noStrike">
              <a:solidFill>
                <a:srgbClr val="FF0000"/>
              </a:solidFill>
            </a:endParaRPr>
          </a:p>
          <a:p>
            <a:pPr indent="0" lvl="0" marL="203200" marR="0" rtl="0" algn="l">
              <a:lnSpc>
                <a:spcPct val="100000"/>
              </a:lnSpc>
              <a:spcBef>
                <a:spcPts val="600"/>
              </a:spcBef>
              <a:spcAft>
                <a:spcPts val="0"/>
              </a:spcAft>
              <a:buClr>
                <a:schemeClr val="dk1"/>
              </a:buClr>
              <a:buSzPts val="1850"/>
              <a:buFont typeface="Calibri"/>
              <a:buNone/>
            </a:pPr>
            <a:r>
              <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850"/>
              <a:buFont typeface="Calibri"/>
              <a:buNone/>
            </a:pPr>
            <a:r>
              <a:rPr lang="en-US" sz="1850"/>
              <a:t>$ </a:t>
            </a:r>
            <a:r>
              <a:rPr b="0" i="0" lang="en-US" sz="1850" u="none" cap="none" strike="noStrike">
                <a:solidFill>
                  <a:schemeClr val="dk1"/>
                </a:solidFill>
                <a:latin typeface="Calibri"/>
                <a:ea typeface="Calibri"/>
                <a:cs typeface="Calibri"/>
                <a:sym typeface="Calibri"/>
              </a:rPr>
              <a:t>kubectl get hpa</a:t>
            </a:r>
            <a:endParaRPr b="0" i="0" sz="185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NAME               REFERENCE                     TARGETS         MINPODS   MAXPODS   REPLICAS   AGE</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              Deployment/nginx              &lt;unknown&gt;/80%   1         4         3          12m</a:t>
            </a:r>
            <a:endParaRPr/>
          </a:p>
          <a:p>
            <a:pPr indent="0" lvl="0" marL="203200" marR="0" rtl="0" algn="l">
              <a:lnSpc>
                <a:spcPct val="100000"/>
              </a:lnSpc>
              <a:spcBef>
                <a:spcPts val="640"/>
              </a:spcBef>
              <a:spcAft>
                <a:spcPts val="0"/>
              </a:spcAft>
              <a:buClr>
                <a:schemeClr val="dk1"/>
              </a:buClr>
              <a:buSzPts val="1480"/>
              <a:buFont typeface="Calibri"/>
              <a:buNone/>
            </a:pPr>
            <a:r>
              <a:rPr b="0" i="0" lang="en-US" sz="1480" u="none" cap="none" strike="noStrike">
                <a:solidFill>
                  <a:schemeClr val="dk1"/>
                </a:solidFill>
                <a:latin typeface="Calibri"/>
                <a:ea typeface="Calibri"/>
                <a:cs typeface="Calibri"/>
                <a:sym typeface="Calibri"/>
              </a:rPr>
              <a:t>nginx-deployment   Deployment/nginx-deployment   &lt;unknown&gt;/80%   2         5         0          5s</a:t>
            </a:r>
            <a:endParaRPr b="0" i="0" sz="1480" u="none" cap="none" strike="noStrike">
              <a:solidFill>
                <a:schemeClr val="dk1"/>
              </a:solidFill>
              <a:latin typeface="Calibri"/>
              <a:ea typeface="Calibri"/>
              <a:cs typeface="Calibri"/>
              <a:sym typeface="Calibri"/>
            </a:endParaRPr>
          </a:p>
        </p:txBody>
      </p:sp>
      <p:cxnSp>
        <p:nvCxnSpPr>
          <p:cNvPr id="811" name="Google Shape;811;p122"/>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23"/>
          <p:cNvSpPr txBox="1"/>
          <p:nvPr>
            <p:ph type="title"/>
          </p:nvPr>
        </p:nvSpPr>
        <p:spPr>
          <a:xfrm>
            <a:off x="4762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38761D"/>
                </a:solidFill>
              </a:rPr>
              <a:t>Recap From Yesterday</a:t>
            </a:r>
            <a:endParaRPr b="1" i="0" sz="3600" u="none" cap="none" strike="noStrike">
              <a:solidFill>
                <a:srgbClr val="38761D"/>
              </a:solidFill>
              <a:latin typeface="Calibri"/>
              <a:ea typeface="Calibri"/>
              <a:cs typeface="Calibri"/>
              <a:sym typeface="Calibri"/>
            </a:endParaRPr>
          </a:p>
        </p:txBody>
      </p:sp>
      <p:sp>
        <p:nvSpPr>
          <p:cNvPr id="817" name="Google Shape;817;p123"/>
          <p:cNvSpPr txBox="1"/>
          <p:nvPr>
            <p:ph idx="1" type="body"/>
          </p:nvPr>
        </p:nvSpPr>
        <p:spPr>
          <a:xfrm>
            <a:off x="552450" y="9906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Basics of Docker</a:t>
            </a:r>
            <a:endParaRPr b="0" sz="2200"/>
          </a:p>
          <a:p>
            <a:pPr indent="-368300" lvl="0" marL="457200" marR="0" rtl="0" algn="l">
              <a:lnSpc>
                <a:spcPct val="90000"/>
              </a:lnSpc>
              <a:spcBef>
                <a:spcPts val="0"/>
              </a:spcBef>
              <a:spcAft>
                <a:spcPts val="0"/>
              </a:spcAft>
              <a:buClr>
                <a:srgbClr val="000000"/>
              </a:buClr>
              <a:buSzPts val="2200"/>
              <a:buChar char="-"/>
            </a:pPr>
            <a:r>
              <a:rPr b="0" lang="en-US" sz="2200"/>
              <a:t>Docker commands Overview</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Architecture</a:t>
            </a:r>
            <a:endParaRPr b="0" sz="2200"/>
          </a:p>
          <a:p>
            <a:pPr indent="-368300" lvl="0" marL="457200" marR="0" rtl="0" algn="l">
              <a:lnSpc>
                <a:spcPct val="90000"/>
              </a:lnSpc>
              <a:spcBef>
                <a:spcPts val="0"/>
              </a:spcBef>
              <a:spcAft>
                <a:spcPts val="0"/>
              </a:spcAft>
              <a:buClr>
                <a:srgbClr val="000000"/>
              </a:buClr>
              <a:buSzPts val="2200"/>
              <a:buChar char="-"/>
            </a:pPr>
            <a:r>
              <a:rPr b="0" lang="en-US" sz="2200"/>
              <a:t>Various components of Master, Node</a:t>
            </a:r>
            <a:endParaRPr b="0" sz="2200"/>
          </a:p>
          <a:p>
            <a:pPr indent="-368300" lvl="0" marL="457200" marR="0" rtl="0" algn="l">
              <a:lnSpc>
                <a:spcPct val="90000"/>
              </a:lnSpc>
              <a:spcBef>
                <a:spcPts val="0"/>
              </a:spcBef>
              <a:spcAft>
                <a:spcPts val="0"/>
              </a:spcAft>
              <a:buClr>
                <a:srgbClr val="000000"/>
              </a:buClr>
              <a:buSzPts val="2200"/>
              <a:buChar char="-"/>
            </a:pPr>
            <a:r>
              <a:rPr b="0" lang="en-US" sz="2200"/>
              <a:t>Creation of Pods, Deployments, Services </a:t>
            </a:r>
            <a:endParaRPr b="0" sz="2200"/>
          </a:p>
          <a:p>
            <a:pPr indent="-368300" lvl="0" marL="457200" marR="0" rtl="0" algn="l">
              <a:lnSpc>
                <a:spcPct val="90000"/>
              </a:lnSpc>
              <a:spcBef>
                <a:spcPts val="0"/>
              </a:spcBef>
              <a:spcAft>
                <a:spcPts val="0"/>
              </a:spcAft>
              <a:buClr>
                <a:srgbClr val="000000"/>
              </a:buClr>
              <a:buSzPts val="2200"/>
              <a:buChar char="-"/>
            </a:pPr>
            <a:r>
              <a:rPr b="0" lang="en-US" sz="2200"/>
              <a:t>Creation of Replication Controllers, Replica Sets</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Labels and operators</a:t>
            </a:r>
            <a:endParaRPr b="0" sz="2200"/>
          </a:p>
          <a:p>
            <a:pPr indent="-368300" lvl="0" marL="457200" marR="0" rtl="0" algn="l">
              <a:lnSpc>
                <a:spcPct val="90000"/>
              </a:lnSpc>
              <a:spcBef>
                <a:spcPts val="0"/>
              </a:spcBef>
              <a:spcAft>
                <a:spcPts val="0"/>
              </a:spcAft>
              <a:buClr>
                <a:srgbClr val="000000"/>
              </a:buClr>
              <a:buSzPts val="2200"/>
              <a:buChar char="-"/>
            </a:pPr>
            <a:r>
              <a:rPr b="0" lang="en-US" sz="2200"/>
              <a:t>Scaling up &amp; Autoscaling</a:t>
            </a:r>
            <a:endParaRPr b="0" sz="2200"/>
          </a:p>
          <a:p>
            <a:pPr indent="0" lvl="0" marL="457200" marR="0" rtl="0" algn="l">
              <a:lnSpc>
                <a:spcPct val="90000"/>
              </a:lnSpc>
              <a:spcBef>
                <a:spcPts val="0"/>
              </a:spcBef>
              <a:spcAft>
                <a:spcPts val="0"/>
              </a:spcAft>
              <a:buNone/>
            </a:pPr>
            <a:r>
              <a:t/>
            </a:r>
            <a:endParaRPr b="0" sz="220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24"/>
          <p:cNvSpPr txBox="1"/>
          <p:nvPr>
            <p:ph type="title"/>
          </p:nvPr>
        </p:nvSpPr>
        <p:spPr>
          <a:xfrm>
            <a:off x="476250" y="-92071"/>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38761D"/>
                </a:solidFill>
              </a:rPr>
              <a:t>Next !!!</a:t>
            </a:r>
            <a:endParaRPr b="1" i="0" sz="3600" u="none" cap="none" strike="noStrike">
              <a:solidFill>
                <a:srgbClr val="38761D"/>
              </a:solidFill>
              <a:latin typeface="Calibri"/>
              <a:ea typeface="Calibri"/>
              <a:cs typeface="Calibri"/>
              <a:sym typeface="Calibri"/>
            </a:endParaRPr>
          </a:p>
        </p:txBody>
      </p:sp>
      <p:sp>
        <p:nvSpPr>
          <p:cNvPr id="823" name="Google Shape;823;p124"/>
          <p:cNvSpPr txBox="1"/>
          <p:nvPr>
            <p:ph idx="1" type="body"/>
          </p:nvPr>
        </p:nvSpPr>
        <p:spPr>
          <a:xfrm>
            <a:off x="552450" y="990600"/>
            <a:ext cx="7886700" cy="46530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000000"/>
              </a:buClr>
              <a:buSzPts val="2200"/>
              <a:buFont typeface="Calibri"/>
              <a:buChar char="-"/>
            </a:pPr>
            <a:r>
              <a:rPr b="0" lang="en-US" sz="2200"/>
              <a:t>Rolling Updates</a:t>
            </a:r>
            <a:endParaRPr b="0" sz="2200"/>
          </a:p>
          <a:p>
            <a:pPr indent="-368300" lvl="0" marL="457200" marR="0" rtl="0" algn="l">
              <a:lnSpc>
                <a:spcPct val="90000"/>
              </a:lnSpc>
              <a:spcBef>
                <a:spcPts val="0"/>
              </a:spcBef>
              <a:spcAft>
                <a:spcPts val="0"/>
              </a:spcAft>
              <a:buClr>
                <a:srgbClr val="000000"/>
              </a:buClr>
              <a:buSzPts val="2200"/>
              <a:buFont typeface="Calibri"/>
              <a:buChar char="-"/>
            </a:pPr>
            <a:r>
              <a:rPr b="0" lang="en-US" sz="2200"/>
              <a:t>Basic Troubleshooting</a:t>
            </a:r>
            <a:endParaRPr b="0" sz="2200"/>
          </a:p>
          <a:p>
            <a:pPr indent="-368300" lvl="0" marL="457200" marR="0" rtl="0" algn="l">
              <a:lnSpc>
                <a:spcPct val="90000"/>
              </a:lnSpc>
              <a:spcBef>
                <a:spcPts val="0"/>
              </a:spcBef>
              <a:spcAft>
                <a:spcPts val="0"/>
              </a:spcAft>
              <a:buClr>
                <a:srgbClr val="000000"/>
              </a:buClr>
              <a:buSzPts val="2200"/>
              <a:buChar char="-"/>
            </a:pPr>
            <a:r>
              <a:rPr b="0" lang="en-US" sz="2200"/>
              <a:t>Kubernetes Probing</a:t>
            </a:r>
            <a:endParaRPr b="0" sz="2200"/>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Volumes, PV, PVC</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Logging</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Jobs, CronJobs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DaemonSets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StatefulSets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Secrets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Namespaces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Configmaps</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Security</a:t>
            </a:r>
            <a:endParaRPr b="0" sz="2200">
              <a:solidFill>
                <a:srgbClr val="000000"/>
              </a:solidFill>
            </a:endParaRPr>
          </a:p>
          <a:p>
            <a:pPr indent="-368300" lvl="0" marL="457200" marR="0" rtl="0" algn="l">
              <a:lnSpc>
                <a:spcPct val="90000"/>
              </a:lnSpc>
              <a:spcBef>
                <a:spcPts val="0"/>
              </a:spcBef>
              <a:spcAft>
                <a:spcPts val="0"/>
              </a:spcAft>
              <a:buClr>
                <a:srgbClr val="000000"/>
              </a:buClr>
              <a:buSzPts val="2200"/>
              <a:buChar char="-"/>
            </a:pPr>
            <a:r>
              <a:rPr b="0" lang="en-US" sz="2200">
                <a:solidFill>
                  <a:srgbClr val="000000"/>
                </a:solidFill>
              </a:rPr>
              <a:t>Kubernetes Do’s and Don’ts</a:t>
            </a:r>
            <a:endParaRPr b="0" sz="2200">
              <a:solidFill>
                <a:srgbClr val="00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25"/>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Rolling Update</a:t>
            </a:r>
            <a:endParaRPr b="1" i="0" sz="3600" u="none" cap="none" strike="noStrike">
              <a:solidFill>
                <a:srgbClr val="000000"/>
              </a:solidFill>
              <a:latin typeface="Calibri"/>
              <a:ea typeface="Calibri"/>
              <a:cs typeface="Calibri"/>
              <a:sym typeface="Calibri"/>
            </a:endParaRPr>
          </a:p>
        </p:txBody>
      </p:sp>
      <p:sp>
        <p:nvSpPr>
          <p:cNvPr id="829" name="Google Shape;829;p125"/>
          <p:cNvSpPr txBox="1"/>
          <p:nvPr>
            <p:ph idx="1" type="body"/>
          </p:nvPr>
        </p:nvSpPr>
        <p:spPr>
          <a:xfrm>
            <a:off x="457200" y="1705096"/>
            <a:ext cx="8458200" cy="2333504"/>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If deployment is exposed publicly, the service will load-balance traffic to only active and available pods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Used to enable zero downtime updates</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Allows greater application update frequency</a:t>
            </a:r>
            <a:endParaRPr b="1" i="0" sz="2200" u="none" cap="none" strike="noStrike">
              <a:solidFill>
                <a:schemeClr val="dk1"/>
              </a:solidFill>
              <a:latin typeface="Calibri"/>
              <a:ea typeface="Calibri"/>
              <a:cs typeface="Calibri"/>
              <a:sym typeface="Calibri"/>
            </a:endParaRPr>
          </a:p>
          <a:p>
            <a:pPr indent="-482600" lvl="0" marL="457200" marR="0" rtl="0" algn="l">
              <a:lnSpc>
                <a:spcPct val="90000"/>
              </a:lnSpc>
              <a:spcBef>
                <a:spcPts val="600"/>
              </a:spcBef>
              <a:spcAft>
                <a:spcPts val="0"/>
              </a:spcAft>
              <a:buClr>
                <a:srgbClr val="000000"/>
              </a:buClr>
              <a:buSzPts val="2200"/>
              <a:buFont typeface="Noto Sans Symbols"/>
              <a:buChar char="▪"/>
            </a:pPr>
            <a:r>
              <a:rPr b="0" i="0" lang="en-US" sz="2200" u="none" cap="none" strike="noStrike">
                <a:solidFill>
                  <a:schemeClr val="dk1"/>
                </a:solidFill>
                <a:latin typeface="Calibri"/>
                <a:ea typeface="Calibri"/>
                <a:cs typeface="Calibri"/>
                <a:sym typeface="Calibri"/>
              </a:rPr>
              <a:t>Can also be leveraged to rollback to previous versions</a:t>
            </a:r>
            <a:endParaRPr b="1" i="0" sz="2200" u="none" cap="none" strike="noStrike">
              <a:solidFill>
                <a:schemeClr val="dk1"/>
              </a:solidFill>
              <a:latin typeface="Calibri"/>
              <a:ea typeface="Calibri"/>
              <a:cs typeface="Calibri"/>
              <a:sym typeface="Calibri"/>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sp>
        <p:nvSpPr>
          <p:cNvPr id="830" name="Google Shape;830;p125"/>
          <p:cNvSpPr txBox="1"/>
          <p:nvPr/>
        </p:nvSpPr>
        <p:spPr>
          <a:xfrm>
            <a:off x="552450" y="914400"/>
            <a:ext cx="7886700" cy="60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Updates the pods in a serial manner will load balancing traffic to available instances </a:t>
            </a:r>
            <a:endParaRPr b="0" i="0" sz="2200" u="none" cap="none" strike="noStrike">
              <a:solidFill>
                <a:srgbClr val="000000"/>
              </a:solidFill>
              <a:latin typeface="Arial"/>
              <a:ea typeface="Arial"/>
              <a:cs typeface="Arial"/>
              <a:sym typeface="Arial"/>
            </a:endParaRPr>
          </a:p>
        </p:txBody>
      </p:sp>
      <p:pic>
        <p:nvPicPr>
          <p:cNvPr id="831" name="Google Shape;831;p125"/>
          <p:cNvPicPr preferRelativeResize="0"/>
          <p:nvPr/>
        </p:nvPicPr>
        <p:blipFill rotWithShape="1">
          <a:blip r:embed="rId3">
            <a:alphaModFix/>
          </a:blip>
          <a:srcRect b="0" l="0" r="0" t="0"/>
          <a:stretch/>
        </p:blipFill>
        <p:spPr>
          <a:xfrm>
            <a:off x="27709" y="4191000"/>
            <a:ext cx="1732226" cy="1791279"/>
          </a:xfrm>
          <a:prstGeom prst="rect">
            <a:avLst/>
          </a:prstGeom>
          <a:noFill/>
          <a:ln>
            <a:noFill/>
          </a:ln>
        </p:spPr>
      </p:pic>
      <p:pic>
        <p:nvPicPr>
          <p:cNvPr id="832" name="Google Shape;832;p125"/>
          <p:cNvPicPr preferRelativeResize="0"/>
          <p:nvPr/>
        </p:nvPicPr>
        <p:blipFill rotWithShape="1">
          <a:blip r:embed="rId4">
            <a:alphaModFix/>
          </a:blip>
          <a:srcRect b="0" l="0" r="0" t="0"/>
          <a:stretch/>
        </p:blipFill>
        <p:spPr>
          <a:xfrm>
            <a:off x="2214371" y="4191000"/>
            <a:ext cx="1973865" cy="1840660"/>
          </a:xfrm>
          <a:prstGeom prst="rect">
            <a:avLst/>
          </a:prstGeom>
          <a:noFill/>
          <a:ln>
            <a:noFill/>
          </a:ln>
        </p:spPr>
      </p:pic>
      <p:pic>
        <p:nvPicPr>
          <p:cNvPr id="833" name="Google Shape;833;p125"/>
          <p:cNvPicPr preferRelativeResize="0"/>
          <p:nvPr/>
        </p:nvPicPr>
        <p:blipFill rotWithShape="1">
          <a:blip r:embed="rId5">
            <a:alphaModFix/>
          </a:blip>
          <a:srcRect b="0" l="0" r="0" t="0"/>
          <a:stretch/>
        </p:blipFill>
        <p:spPr>
          <a:xfrm>
            <a:off x="4343400" y="4191000"/>
            <a:ext cx="1955446" cy="1840660"/>
          </a:xfrm>
          <a:prstGeom prst="rect">
            <a:avLst/>
          </a:prstGeom>
          <a:noFill/>
          <a:ln>
            <a:noFill/>
          </a:ln>
        </p:spPr>
      </p:pic>
      <p:pic>
        <p:nvPicPr>
          <p:cNvPr id="834" name="Google Shape;834;p125"/>
          <p:cNvPicPr preferRelativeResize="0"/>
          <p:nvPr/>
        </p:nvPicPr>
        <p:blipFill rotWithShape="1">
          <a:blip r:embed="rId6">
            <a:alphaModFix/>
          </a:blip>
          <a:srcRect b="0" l="0" r="0" t="0"/>
          <a:stretch/>
        </p:blipFill>
        <p:spPr>
          <a:xfrm>
            <a:off x="6799806" y="4133561"/>
            <a:ext cx="2267994" cy="1962439"/>
          </a:xfrm>
          <a:prstGeom prst="rect">
            <a:avLst/>
          </a:prstGeom>
          <a:noFill/>
          <a:ln>
            <a:noFill/>
          </a:ln>
        </p:spPr>
      </p:pic>
      <p:sp>
        <p:nvSpPr>
          <p:cNvPr id="835" name="Google Shape;835;p125"/>
          <p:cNvSpPr/>
          <p:nvPr/>
        </p:nvSpPr>
        <p:spPr>
          <a:xfrm>
            <a:off x="1981200" y="4953000"/>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6" name="Google Shape;836;p125"/>
          <p:cNvSpPr/>
          <p:nvPr/>
        </p:nvSpPr>
        <p:spPr>
          <a:xfrm>
            <a:off x="6495006" y="4900551"/>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7" name="Google Shape;837;p125"/>
          <p:cNvSpPr/>
          <p:nvPr/>
        </p:nvSpPr>
        <p:spPr>
          <a:xfrm>
            <a:off x="4267200" y="4917374"/>
            <a:ext cx="304800" cy="304800"/>
          </a:xfrm>
          <a:prstGeom prst="rightArrow">
            <a:avLst>
              <a:gd fmla="val 50000" name="adj1"/>
              <a:gd fmla="val 50000" name="adj2"/>
            </a:avLst>
          </a:prstGeom>
          <a:solidFill>
            <a:schemeClr val="accent1"/>
          </a:solidFill>
          <a:ln cap="flat" cmpd="sng" w="12700">
            <a:solidFill>
              <a:srgbClr val="6C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126"/>
          <p:cNvSpPr txBox="1"/>
          <p:nvPr>
            <p:ph type="title"/>
          </p:nvPr>
        </p:nvSpPr>
        <p:spPr>
          <a:xfrm>
            <a:off x="400050" y="136529"/>
            <a:ext cx="7886700" cy="115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set image &lt;deployment&gt; &lt;new-image&gt;</a:t>
            </a:r>
            <a:endParaRPr b="1" i="0" sz="2400" u="none" cap="none" strike="noStrike">
              <a:solidFill>
                <a:srgbClr val="000000"/>
              </a:solidFill>
              <a:latin typeface="Calibri"/>
              <a:ea typeface="Calibri"/>
              <a:cs typeface="Calibri"/>
              <a:sym typeface="Calibri"/>
            </a:endParaRPr>
          </a:p>
        </p:txBody>
      </p:sp>
      <p:pic>
        <p:nvPicPr>
          <p:cNvPr id="843" name="Google Shape;843;p126"/>
          <p:cNvPicPr preferRelativeResize="0"/>
          <p:nvPr/>
        </p:nvPicPr>
        <p:blipFill rotWithShape="1">
          <a:blip r:embed="rId3">
            <a:alphaModFix/>
          </a:blip>
          <a:srcRect b="0" l="0" r="0" t="0"/>
          <a:stretch/>
        </p:blipFill>
        <p:spPr>
          <a:xfrm>
            <a:off x="0" y="1295400"/>
            <a:ext cx="9144000" cy="3786133"/>
          </a:xfrm>
          <a:prstGeom prst="rect">
            <a:avLst/>
          </a:prstGeom>
          <a:noFill/>
          <a:ln>
            <a:noFill/>
          </a:ln>
        </p:spPr>
      </p:pic>
      <p:sp>
        <p:nvSpPr>
          <p:cNvPr id="844" name="Google Shape;844;p126"/>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Rolling updates can also be undone (see next slide)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27"/>
          <p:cNvSpPr txBox="1"/>
          <p:nvPr>
            <p:ph type="title"/>
          </p:nvPr>
        </p:nvSpPr>
        <p:spPr>
          <a:xfrm>
            <a:off x="628650" y="365129"/>
            <a:ext cx="7886700" cy="11588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400"/>
              <a:buFont typeface="Calibri"/>
              <a:buNone/>
            </a:pPr>
            <a:r>
              <a:rPr b="1" i="0" lang="en-US" sz="2400" u="none" cap="none" strike="noStrike">
                <a:solidFill>
                  <a:srgbClr val="000000"/>
                </a:solidFill>
                <a:latin typeface="Calibri"/>
                <a:ea typeface="Calibri"/>
                <a:cs typeface="Calibri"/>
                <a:sym typeface="Calibri"/>
              </a:rPr>
              <a:t>$ kubectl rollout undo &lt;deployment&gt;</a:t>
            </a:r>
            <a:endParaRPr b="1" i="0" sz="2400" u="none" cap="none" strike="noStrike">
              <a:solidFill>
                <a:srgbClr val="000000"/>
              </a:solidFill>
              <a:latin typeface="Calibri"/>
              <a:ea typeface="Calibri"/>
              <a:cs typeface="Calibri"/>
              <a:sym typeface="Calibri"/>
            </a:endParaRPr>
          </a:p>
        </p:txBody>
      </p:sp>
      <p:pic>
        <p:nvPicPr>
          <p:cNvPr id="850" name="Google Shape;850;p127"/>
          <p:cNvPicPr preferRelativeResize="0"/>
          <p:nvPr/>
        </p:nvPicPr>
        <p:blipFill rotWithShape="1">
          <a:blip r:embed="rId3">
            <a:alphaModFix/>
          </a:blip>
          <a:srcRect b="0" l="0" r="0" t="0"/>
          <a:stretch/>
        </p:blipFill>
        <p:spPr>
          <a:xfrm>
            <a:off x="0" y="1371600"/>
            <a:ext cx="9144000" cy="3776263"/>
          </a:xfrm>
          <a:prstGeom prst="rect">
            <a:avLst/>
          </a:prstGeom>
          <a:noFill/>
          <a:ln>
            <a:noFill/>
          </a:ln>
        </p:spPr>
      </p:pic>
      <p:sp>
        <p:nvSpPr>
          <p:cNvPr id="851" name="Google Shape;851;p127"/>
          <p:cNvSpPr txBox="1"/>
          <p:nvPr/>
        </p:nvSpPr>
        <p:spPr>
          <a:xfrm>
            <a:off x="838200" y="5257800"/>
            <a:ext cx="6192982" cy="685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Rollbacks can also be also enacted with zero-downtime</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pic>
        <p:nvPicPr>
          <p:cNvPr id="856" name="Google Shape;856;p128"/>
          <p:cNvPicPr preferRelativeResize="0"/>
          <p:nvPr/>
        </p:nvPicPr>
        <p:blipFill rotWithShape="1">
          <a:blip r:embed="rId3">
            <a:alphaModFix/>
          </a:blip>
          <a:srcRect b="0" l="0" r="0" t="0"/>
          <a:stretch/>
        </p:blipFill>
        <p:spPr>
          <a:xfrm>
            <a:off x="304800" y="106438"/>
            <a:ext cx="8629896" cy="596922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29"/>
          <p:cNvSpPr txBox="1"/>
          <p:nvPr/>
        </p:nvSpPr>
        <p:spPr>
          <a:xfrm>
            <a:off x="457200" y="5176765"/>
            <a:ext cx="8153400" cy="121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1" i="0" lang="en-US" sz="1200" u="none" cap="none" strike="noStrike">
                <a:solidFill>
                  <a:schemeClr val="dk1"/>
                </a:solidFill>
                <a:latin typeface="Arial"/>
                <a:ea typeface="Arial"/>
                <a:cs typeface="Arial"/>
                <a:sym typeface="Arial"/>
              </a:rPr>
              <a:t>Note: </a:t>
            </a:r>
            <a:r>
              <a:rPr b="0" i="0" lang="en-US" sz="1200" u="none" cap="none" strike="noStrike">
                <a:solidFill>
                  <a:schemeClr val="dk1"/>
                </a:solidFill>
                <a:latin typeface="Arial"/>
                <a:ea typeface="Arial"/>
                <a:cs typeface="Arial"/>
                <a:sym typeface="Arial"/>
              </a:rPr>
              <a:t>Rollbacks can also be also enacted with zero-downtime</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status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deployment/nginx --revision=3</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undo deployment/nginx --to-revision &lt;num&gt;</a:t>
            </a:r>
            <a:endParaRPr/>
          </a:p>
        </p:txBody>
      </p:sp>
      <p:pic>
        <p:nvPicPr>
          <p:cNvPr id="862" name="Google Shape;862;p129"/>
          <p:cNvPicPr preferRelativeResize="0"/>
          <p:nvPr/>
        </p:nvPicPr>
        <p:blipFill rotWithShape="1">
          <a:blip r:embed="rId3">
            <a:alphaModFix/>
          </a:blip>
          <a:srcRect b="0" l="0" r="0" t="0"/>
          <a:stretch/>
        </p:blipFill>
        <p:spPr>
          <a:xfrm>
            <a:off x="457200" y="79830"/>
            <a:ext cx="7958200" cy="510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273" name="Google Shape;273;p49"/>
          <p:cNvPicPr preferRelativeResize="0"/>
          <p:nvPr/>
        </p:nvPicPr>
        <p:blipFill rotWithShape="1">
          <a:blip r:embed="rId3">
            <a:alphaModFix/>
          </a:blip>
          <a:srcRect b="0" l="0" r="0" t="0"/>
          <a:stretch/>
        </p:blipFill>
        <p:spPr>
          <a:xfrm>
            <a:off x="152400" y="1219200"/>
            <a:ext cx="8839199" cy="445761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130"/>
          <p:cNvSpPr txBox="1"/>
          <p:nvPr>
            <p:ph type="title"/>
          </p:nvPr>
        </p:nvSpPr>
        <p:spPr>
          <a:xfrm>
            <a:off x="628650" y="179925"/>
            <a:ext cx="7886700" cy="1115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4 - (scaling, Auto-scaling, roll out)</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868" name="Google Shape;868;p130"/>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For a previously created deployment scale the number of replicas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difference in replicasets, pods , and see with a describe</a:t>
            </a:r>
            <a:endParaRPr b="0" sz="2200"/>
          </a:p>
          <a:p>
            <a:pPr indent="-368300" lvl="0" marL="457200" marR="0" rtl="0" algn="l">
              <a:lnSpc>
                <a:spcPct val="90000"/>
              </a:lnSpc>
              <a:spcBef>
                <a:spcPts val="0"/>
              </a:spcBef>
              <a:spcAft>
                <a:spcPts val="0"/>
              </a:spcAft>
              <a:buClr>
                <a:srgbClr val="000000"/>
              </a:buClr>
              <a:buSzPts val="2200"/>
              <a:buChar char="-"/>
            </a:pPr>
            <a:r>
              <a:rPr b="0" lang="en-US" sz="2200"/>
              <a:t>Rolling update, undo and see the changes in replica sets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https://github.com/abhikbanerjee/Kubernetes_Exercise_Files/blob/master/AWS_scaling_roll_out.md</a:t>
            </a:r>
            <a:r>
              <a:rPr b="0" lang="en-US" sz="2200"/>
              <a:t> </a:t>
            </a:r>
            <a:endParaRPr b="0" sz="2200"/>
          </a:p>
        </p:txBody>
      </p:sp>
      <p:sp>
        <p:nvSpPr>
          <p:cNvPr id="869" name="Google Shape;869;p130"/>
          <p:cNvSpPr txBox="1"/>
          <p:nvPr/>
        </p:nvSpPr>
        <p:spPr>
          <a:xfrm>
            <a:off x="261350" y="5138125"/>
            <a:ext cx="68058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a:t>
            </a:r>
            <a:r>
              <a:rPr lang="en-US" sz="900" u="sng">
                <a:solidFill>
                  <a:schemeClr val="hlink"/>
                </a:solidFill>
                <a:hlinkClick r:id="rId4"/>
              </a:rPr>
              <a:t>https://www.linkedin.com/learning/learning-kubernetes/next-steps</a:t>
            </a:r>
            <a:endParaRPr sz="900"/>
          </a:p>
          <a:p>
            <a:pPr indent="0" lvl="0" marL="0" rtl="0" algn="l">
              <a:spcBef>
                <a:spcPts val="0"/>
              </a:spcBef>
              <a:spcAft>
                <a:spcPts val="0"/>
              </a:spcAft>
              <a:buNone/>
            </a:pPr>
            <a:r>
              <a:rPr lang="en-US" sz="900" u="sng">
                <a:solidFill>
                  <a:schemeClr val="hlink"/>
                </a:solidFill>
                <a:hlinkClick r:id="rId5"/>
              </a:rPr>
              <a:t>https://container-solutions.com/kubernetes-deployment-strategies/</a:t>
            </a:r>
            <a:r>
              <a:rPr lang="en-US" sz="900"/>
              <a:t> </a:t>
            </a:r>
            <a:endParaRPr sz="900"/>
          </a:p>
          <a:p>
            <a:pPr indent="0" lvl="0" marL="0" rtl="0" algn="l">
              <a:spcBef>
                <a:spcPts val="0"/>
              </a:spcBef>
              <a:spcAft>
                <a:spcPts val="0"/>
              </a:spcAft>
              <a:buNone/>
            </a:pPr>
            <a:r>
              <a:rPr lang="en-US" sz="900" u="sng">
                <a:solidFill>
                  <a:schemeClr val="hlink"/>
                </a:solidFill>
                <a:hlinkClick r:id="rId6"/>
              </a:rPr>
              <a:t>https://github.com/ContainerSolutions/k8s-deployment-strategies</a:t>
            </a:r>
            <a:r>
              <a:rPr lang="en-US" sz="900"/>
              <a:t> </a:t>
            </a:r>
            <a:endParaRPr sz="900"/>
          </a:p>
          <a:p>
            <a:pPr indent="0" lvl="0" marL="0" rtl="0" algn="l">
              <a:spcBef>
                <a:spcPts val="0"/>
              </a:spcBef>
              <a:spcAft>
                <a:spcPts val="0"/>
              </a:spcAft>
              <a:buNone/>
            </a:pPr>
            <a:r>
              <a:rPr lang="en-US" sz="900" u="sng">
                <a:solidFill>
                  <a:schemeClr val="hlink"/>
                </a:solidFill>
                <a:hlinkClick r:id="rId7"/>
              </a:rPr>
              <a:t>https://container-solutions.com/deployment-strategies/</a:t>
            </a:r>
            <a:r>
              <a:rPr lang="en-US" sz="900"/>
              <a:t> </a:t>
            </a:r>
            <a:endParaRPr sz="9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31"/>
          <p:cNvSpPr txBox="1"/>
          <p:nvPr>
            <p:ph type="title"/>
          </p:nvPr>
        </p:nvSpPr>
        <p:spPr>
          <a:xfrm>
            <a:off x="628650" y="179925"/>
            <a:ext cx="7886700" cy="626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t/>
            </a:r>
            <a:endParaRPr>
              <a:solidFill>
                <a:srgbClr val="000000"/>
              </a:solidFill>
            </a:endParaRPr>
          </a:p>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Deployment Strategies</a:t>
            </a:r>
            <a:endParaRPr b="1" i="0" sz="3600" u="none" cap="none" strike="noStrike">
              <a:solidFill>
                <a:schemeClr val="accent3"/>
              </a:solidFill>
              <a:latin typeface="Calibri"/>
              <a:ea typeface="Calibri"/>
              <a:cs typeface="Calibri"/>
              <a:sym typeface="Calibri"/>
            </a:endParaRPr>
          </a:p>
        </p:txBody>
      </p:sp>
      <p:sp>
        <p:nvSpPr>
          <p:cNvPr id="875" name="Google Shape;875;p131"/>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Char char="-"/>
            </a:pPr>
            <a:r>
              <a:rPr b="0" lang="en-US" sz="2200"/>
              <a:t>Recreate</a:t>
            </a:r>
            <a:endParaRPr b="0" sz="2200"/>
          </a:p>
          <a:p>
            <a:pPr indent="-368300" lvl="0" marL="457200" marR="0" rtl="0" algn="l">
              <a:lnSpc>
                <a:spcPct val="90000"/>
              </a:lnSpc>
              <a:spcBef>
                <a:spcPts val="0"/>
              </a:spcBef>
              <a:spcAft>
                <a:spcPts val="0"/>
              </a:spcAft>
              <a:buClr>
                <a:srgbClr val="000000"/>
              </a:buClr>
              <a:buSzPts val="2200"/>
              <a:buChar char="-"/>
            </a:pPr>
            <a:r>
              <a:rPr b="0" lang="en-US" sz="2200"/>
              <a:t>Ramped (Similar to Rolling Updates)</a:t>
            </a:r>
            <a:endParaRPr b="0" sz="2200"/>
          </a:p>
          <a:p>
            <a:pPr indent="-368300" lvl="0" marL="457200" marR="0" rtl="0" algn="l">
              <a:lnSpc>
                <a:spcPct val="90000"/>
              </a:lnSpc>
              <a:spcBef>
                <a:spcPts val="0"/>
              </a:spcBef>
              <a:spcAft>
                <a:spcPts val="0"/>
              </a:spcAft>
              <a:buClr>
                <a:srgbClr val="000000"/>
              </a:buClr>
              <a:buSzPts val="2200"/>
              <a:buChar char="-"/>
            </a:pPr>
            <a:r>
              <a:rPr b="0" lang="en-US" sz="2200"/>
              <a:t>Blue - Green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Canary Deployment</a:t>
            </a:r>
            <a:endParaRPr b="0" sz="2200"/>
          </a:p>
          <a:p>
            <a:pPr indent="-368300" lvl="0" marL="457200" marR="0" rtl="0" algn="l">
              <a:lnSpc>
                <a:spcPct val="90000"/>
              </a:lnSpc>
              <a:spcBef>
                <a:spcPts val="0"/>
              </a:spcBef>
              <a:spcAft>
                <a:spcPts val="0"/>
              </a:spcAft>
              <a:buClr>
                <a:srgbClr val="000000"/>
              </a:buClr>
              <a:buSzPts val="2200"/>
              <a:buChar char="-"/>
            </a:pPr>
            <a:r>
              <a:rPr b="0" lang="en-US" sz="2200"/>
              <a:t>A/B Testing</a:t>
            </a:r>
            <a:endParaRPr b="0" sz="2200"/>
          </a:p>
          <a:p>
            <a:pPr indent="-368300" lvl="0" marL="457200" marR="0" rtl="0" algn="l">
              <a:lnSpc>
                <a:spcPct val="90000"/>
              </a:lnSpc>
              <a:spcBef>
                <a:spcPts val="0"/>
              </a:spcBef>
              <a:spcAft>
                <a:spcPts val="0"/>
              </a:spcAft>
              <a:buClr>
                <a:srgbClr val="000000"/>
              </a:buClr>
              <a:buSzPts val="2200"/>
              <a:buChar char="-"/>
            </a:pPr>
            <a:r>
              <a:rPr b="0" lang="en-US" sz="2200"/>
              <a:t>Shadow Deployments</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876" name="Google Shape;876;p131"/>
          <p:cNvSpPr txBox="1"/>
          <p:nvPr/>
        </p:nvSpPr>
        <p:spPr>
          <a:xfrm>
            <a:off x="794750" y="4833325"/>
            <a:ext cx="68058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Ref:- </a:t>
            </a:r>
            <a:r>
              <a:rPr lang="en-US" sz="1100" u="sng">
                <a:solidFill>
                  <a:schemeClr val="hlink"/>
                </a:solidFill>
                <a:hlinkClick r:id="rId3"/>
              </a:rPr>
              <a:t>https://www.linkedin.com/learning/learning-kubernetes/next-steps</a:t>
            </a:r>
            <a:endParaRPr sz="1100"/>
          </a:p>
          <a:p>
            <a:pPr indent="0" lvl="0" marL="0" rtl="0" algn="l">
              <a:spcBef>
                <a:spcPts val="0"/>
              </a:spcBef>
              <a:spcAft>
                <a:spcPts val="0"/>
              </a:spcAft>
              <a:buNone/>
            </a:pPr>
            <a:r>
              <a:rPr lang="en-US" sz="1100" u="sng">
                <a:solidFill>
                  <a:schemeClr val="hlink"/>
                </a:solidFill>
                <a:hlinkClick r:id="rId4"/>
              </a:rPr>
              <a:t>https://container-solutions.com/kubernetes-deployment-strategies/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5"/>
              </a:rPr>
              <a:t>https://github.com/ContainerSolutions/k8s-deployment-strategies</a:t>
            </a:r>
            <a:r>
              <a:rPr lang="en-US" sz="1100"/>
              <a:t> </a:t>
            </a:r>
            <a:endParaRPr sz="1100"/>
          </a:p>
          <a:p>
            <a:pPr indent="0" lvl="0" marL="0" rtl="0" algn="l">
              <a:spcBef>
                <a:spcPts val="0"/>
              </a:spcBef>
              <a:spcAft>
                <a:spcPts val="0"/>
              </a:spcAft>
              <a:buNone/>
            </a:pPr>
            <a:r>
              <a:rPr lang="en-US" sz="1100" u="sng">
                <a:solidFill>
                  <a:schemeClr val="hlink"/>
                </a:solidFill>
                <a:hlinkClick r:id="rId6"/>
              </a:rPr>
              <a:t>https://container-solutions.com/deployment-strategies/</a:t>
            </a:r>
            <a:r>
              <a:rPr lang="en-US" sz="1100"/>
              <a:t> </a:t>
            </a:r>
            <a:endParaRPr sz="11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32"/>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Edit</a:t>
            </a:r>
            <a:endParaRPr b="1" i="0" sz="3600" u="none" cap="none" strike="noStrike">
              <a:solidFill>
                <a:schemeClr val="dk1"/>
              </a:solidFill>
              <a:latin typeface="Calibri"/>
              <a:ea typeface="Calibri"/>
              <a:cs typeface="Calibri"/>
              <a:sym typeface="Calibri"/>
            </a:endParaRPr>
          </a:p>
        </p:txBody>
      </p:sp>
      <p:sp>
        <p:nvSpPr>
          <p:cNvPr id="882" name="Google Shape;882;p132"/>
          <p:cNvSpPr txBox="1"/>
          <p:nvPr/>
        </p:nvSpPr>
        <p:spPr>
          <a:xfrm>
            <a:off x="628650" y="1295400"/>
            <a:ext cx="7886700" cy="503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200" u="none" cap="none" strike="noStrike">
                <a:solidFill>
                  <a:schemeClr val="dk1"/>
                </a:solidFill>
                <a:latin typeface="Calibri"/>
                <a:ea typeface="Calibri"/>
                <a:cs typeface="Calibri"/>
                <a:sym typeface="Calibri"/>
              </a:rPr>
              <a:t>Edit the configuration of a running entity </a:t>
            </a:r>
            <a:endParaRPr b="1" i="0" sz="2200" u="none" cap="none" strike="noStrike">
              <a:solidFill>
                <a:schemeClr val="dk1"/>
              </a:solidFill>
              <a:latin typeface="Calibri"/>
              <a:ea typeface="Calibri"/>
              <a:cs typeface="Calibri"/>
              <a:sym typeface="Calibri"/>
            </a:endParaRPr>
          </a:p>
        </p:txBody>
      </p:sp>
      <p:cxnSp>
        <p:nvCxnSpPr>
          <p:cNvPr id="883" name="Google Shape;883;p132"/>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08.04 AM.png" id="884" name="Google Shape;884;p132"/>
          <p:cNvPicPr preferRelativeResize="0"/>
          <p:nvPr/>
        </p:nvPicPr>
        <p:blipFill rotWithShape="1">
          <a:blip r:embed="rId3">
            <a:alphaModFix/>
          </a:blip>
          <a:srcRect b="0" l="0" r="0" t="0"/>
          <a:stretch/>
        </p:blipFill>
        <p:spPr>
          <a:xfrm>
            <a:off x="508604" y="1799167"/>
            <a:ext cx="8222169" cy="2784928"/>
          </a:xfrm>
          <a:prstGeom prst="rect">
            <a:avLst/>
          </a:prstGeom>
          <a:noFill/>
          <a:ln>
            <a:noFill/>
          </a:ln>
        </p:spPr>
      </p:pic>
      <p:sp>
        <p:nvSpPr>
          <p:cNvPr id="885" name="Google Shape;885;p132"/>
          <p:cNvSpPr txBox="1"/>
          <p:nvPr/>
        </p:nvSpPr>
        <p:spPr>
          <a:xfrm>
            <a:off x="552450" y="4648200"/>
            <a:ext cx="8222100" cy="1145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chemeClr val="dk1"/>
                </a:solidFill>
                <a:latin typeface="Calibri"/>
                <a:ea typeface="Calibri"/>
                <a:cs typeface="Calibri"/>
                <a:sym typeface="Calibri"/>
              </a:rPr>
              <a:t>How a real world deployment looks like we can do a demo - </a:t>
            </a:r>
            <a:endParaRPr b="1" sz="2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b="1" sz="2000">
              <a:solidFill>
                <a:schemeClr val="dk1"/>
              </a:solidFill>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FF0000"/>
                </a:solidFill>
                <a:latin typeface="Calibri"/>
                <a:ea typeface="Calibri"/>
                <a:cs typeface="Calibri"/>
                <a:sym typeface="Calibri"/>
              </a:rPr>
              <a:t>$ kubectl create -f </a:t>
            </a:r>
            <a:r>
              <a:rPr lang="en-US" sz="2200">
                <a:solidFill>
                  <a:srgbClr val="FF0000"/>
                </a:solidFill>
                <a:uFill>
                  <a:noFill/>
                </a:uFill>
                <a:latin typeface="Calibri"/>
                <a:ea typeface="Calibri"/>
                <a:cs typeface="Calibri"/>
                <a:sym typeface="Calibri"/>
                <a:hlinkClick r:id="rId4"/>
              </a:rPr>
              <a:t>guestbook.yaml</a:t>
            </a:r>
            <a:endParaRPr sz="2200">
              <a:solidFill>
                <a:srgbClr val="FF0000"/>
              </a:solidFill>
              <a:latin typeface="Calibri"/>
              <a:ea typeface="Calibri"/>
              <a:cs typeface="Calibri"/>
              <a:sym typeface="Calibri"/>
            </a:endParaRPr>
          </a:p>
        </p:txBody>
      </p:sp>
      <p:sp>
        <p:nvSpPr>
          <p:cNvPr id="886" name="Google Shape;886;p132"/>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133"/>
          <p:cNvSpPr txBox="1"/>
          <p:nvPr>
            <p:ph type="title"/>
          </p:nvPr>
        </p:nvSpPr>
        <p:spPr>
          <a:xfrm>
            <a:off x="628650" y="365129"/>
            <a:ext cx="7886700" cy="93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 Priority</a:t>
            </a:r>
            <a:endParaRPr b="1" i="0" sz="3600" u="none" cap="none" strike="noStrike">
              <a:solidFill>
                <a:schemeClr val="dk1"/>
              </a:solidFill>
              <a:latin typeface="Calibri"/>
              <a:ea typeface="Calibri"/>
              <a:cs typeface="Calibri"/>
              <a:sym typeface="Calibri"/>
            </a:endParaRPr>
          </a:p>
        </p:txBody>
      </p:sp>
      <p:sp>
        <p:nvSpPr>
          <p:cNvPr id="892" name="Google Shape;892;p133"/>
          <p:cNvSpPr txBox="1"/>
          <p:nvPr/>
        </p:nvSpPr>
        <p:spPr>
          <a:xfrm>
            <a:off x="459316" y="1295400"/>
            <a:ext cx="8188800" cy="609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Arial"/>
                <a:ea typeface="Arial"/>
                <a:cs typeface="Arial"/>
                <a:sym typeface="Arial"/>
              </a:rPr>
              <a:t>Set the priority for pod scheduling, cannot ask never to kill a pod </a:t>
            </a:r>
            <a:endParaRPr b="1" i="0" sz="2000" u="none" cap="none" strike="noStrike">
              <a:solidFill>
                <a:schemeClr val="dk1"/>
              </a:solidFill>
              <a:latin typeface="Arial"/>
              <a:ea typeface="Arial"/>
              <a:cs typeface="Arial"/>
              <a:sym typeface="Arial"/>
            </a:endParaRPr>
          </a:p>
        </p:txBody>
      </p:sp>
      <p:cxnSp>
        <p:nvCxnSpPr>
          <p:cNvPr id="893" name="Google Shape;893;p133"/>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pic>
        <p:nvPicPr>
          <p:cNvPr descr="Screen Shot 2018-08-08 at 2.13.20 AM.png" id="894" name="Google Shape;894;p133"/>
          <p:cNvPicPr preferRelativeResize="0"/>
          <p:nvPr/>
        </p:nvPicPr>
        <p:blipFill rotWithShape="1">
          <a:blip r:embed="rId3">
            <a:alphaModFix/>
          </a:blip>
          <a:srcRect b="0" l="0" r="0" t="0"/>
          <a:stretch/>
        </p:blipFill>
        <p:spPr>
          <a:xfrm>
            <a:off x="0" y="3448352"/>
            <a:ext cx="6483047" cy="2302858"/>
          </a:xfrm>
          <a:prstGeom prst="rect">
            <a:avLst/>
          </a:prstGeom>
          <a:noFill/>
          <a:ln>
            <a:noFill/>
          </a:ln>
        </p:spPr>
      </p:pic>
      <p:pic>
        <p:nvPicPr>
          <p:cNvPr descr="Screen Shot 2018-08-08 at 2.13.13 AM.png" id="895" name="Google Shape;895;p133"/>
          <p:cNvPicPr preferRelativeResize="0"/>
          <p:nvPr/>
        </p:nvPicPr>
        <p:blipFill rotWithShape="1">
          <a:blip r:embed="rId4">
            <a:alphaModFix/>
          </a:blip>
          <a:srcRect b="0" l="0" r="0" t="0"/>
          <a:stretch/>
        </p:blipFill>
        <p:spPr>
          <a:xfrm>
            <a:off x="2818190" y="1724119"/>
            <a:ext cx="6325809" cy="206186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34"/>
          <p:cNvSpPr txBox="1"/>
          <p:nvPr>
            <p:ph type="title"/>
          </p:nvPr>
        </p:nvSpPr>
        <p:spPr>
          <a:xfrm>
            <a:off x="628650" y="603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a:t>
            </a:r>
            <a:endParaRPr b="1" i="0" sz="3600" u="none" cap="none" strike="noStrike">
              <a:solidFill>
                <a:srgbClr val="000000"/>
              </a:solidFill>
              <a:latin typeface="Calibri"/>
              <a:ea typeface="Calibri"/>
              <a:cs typeface="Calibri"/>
              <a:sym typeface="Calibri"/>
            </a:endParaRPr>
          </a:p>
        </p:txBody>
      </p:sp>
      <p:sp>
        <p:nvSpPr>
          <p:cNvPr id="901" name="Google Shape;901;p134"/>
          <p:cNvSpPr txBox="1"/>
          <p:nvPr>
            <p:ph idx="1" type="body"/>
          </p:nvPr>
        </p:nvSpPr>
        <p:spPr>
          <a:xfrm>
            <a:off x="457200" y="848775"/>
            <a:ext cx="8458200" cy="22224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Describe is your friend , start from deployment,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check for logs of the specific pods using kubectl logs pod_name </a:t>
            </a:r>
            <a:endParaRPr b="0" sz="2200">
              <a:solidFill>
                <a:srgbClr val="383838"/>
              </a:solidFill>
            </a:endParaRPr>
          </a:p>
          <a:p>
            <a:pPr indent="-482600" lvl="0" marL="457200" marR="0" rtl="0" algn="l">
              <a:lnSpc>
                <a:spcPct val="90000"/>
              </a:lnSpc>
              <a:spcBef>
                <a:spcPts val="600"/>
              </a:spcBef>
              <a:spcAft>
                <a:spcPts val="0"/>
              </a:spcAft>
              <a:buClr>
                <a:srgbClr val="000000"/>
              </a:buClr>
              <a:buSzPts val="2200"/>
              <a:buFont typeface="Calibri"/>
              <a:buChar char="▪"/>
            </a:pPr>
            <a:r>
              <a:rPr b="0" lang="en-US" sz="2200">
                <a:solidFill>
                  <a:srgbClr val="383838"/>
                </a:solidFill>
              </a:rPr>
              <a:t>kubectl exec -it pod_name /bin/bash -  if there are multiple containers in a single pod, we may need to use -c pod_name (like helloworld)</a:t>
            </a:r>
            <a:endParaRPr i="0" sz="2200" u="none" cap="none" strike="noStrike">
              <a:solidFill>
                <a:schemeClr val="dk1"/>
              </a:solidFill>
            </a:endParaRPr>
          </a:p>
          <a:p>
            <a:pPr indent="-388620" lvl="0" marL="457200" marR="0" rtl="0" algn="l">
              <a:lnSpc>
                <a:spcPct val="90000"/>
              </a:lnSpc>
              <a:spcBef>
                <a:spcPts val="600"/>
              </a:spcBef>
              <a:spcAft>
                <a:spcPts val="0"/>
              </a:spcAft>
              <a:buClr>
                <a:schemeClr val="accent3"/>
              </a:buClr>
              <a:buSzPts val="1080"/>
              <a:buFont typeface="Noto Sans Symbols"/>
              <a:buNone/>
            </a:pPr>
            <a:r>
              <a:t/>
            </a:r>
            <a:endParaRPr b="0" i="0" sz="1200" u="none" cap="none" strike="noStrike">
              <a:solidFill>
                <a:schemeClr val="dk1"/>
              </a:solidFill>
              <a:latin typeface="Calibri"/>
              <a:ea typeface="Calibri"/>
              <a:cs typeface="Calibri"/>
              <a:sym typeface="Calibri"/>
            </a:endParaRPr>
          </a:p>
        </p:txBody>
      </p:sp>
      <p:pic>
        <p:nvPicPr>
          <p:cNvPr id="902" name="Google Shape;902;p134"/>
          <p:cNvPicPr preferRelativeResize="0"/>
          <p:nvPr/>
        </p:nvPicPr>
        <p:blipFill>
          <a:blip r:embed="rId3">
            <a:alphaModFix/>
          </a:blip>
          <a:stretch>
            <a:fillRect/>
          </a:stretch>
        </p:blipFill>
        <p:spPr>
          <a:xfrm>
            <a:off x="1219200" y="2918775"/>
            <a:ext cx="6829584" cy="317722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35"/>
          <p:cNvSpPr txBox="1"/>
          <p:nvPr>
            <p:ph type="title"/>
          </p:nvPr>
        </p:nvSpPr>
        <p:spPr>
          <a:xfrm>
            <a:off x="628650" y="-92071"/>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lang="en-US">
                <a:solidFill>
                  <a:srgbClr val="000000"/>
                </a:solidFill>
              </a:rPr>
              <a:t>Basic Troubleshooting - An example</a:t>
            </a:r>
            <a:endParaRPr b="1" i="0" sz="3600" u="none" cap="none" strike="noStrike">
              <a:solidFill>
                <a:srgbClr val="000000"/>
              </a:solidFill>
              <a:latin typeface="Calibri"/>
              <a:ea typeface="Calibri"/>
              <a:cs typeface="Calibri"/>
              <a:sym typeface="Calibri"/>
            </a:endParaRPr>
          </a:p>
        </p:txBody>
      </p:sp>
      <p:sp>
        <p:nvSpPr>
          <p:cNvPr id="908" name="Google Shape;908;p135"/>
          <p:cNvSpPr txBox="1"/>
          <p:nvPr>
            <p:ph idx="1" type="body"/>
          </p:nvPr>
        </p:nvSpPr>
        <p:spPr>
          <a:xfrm>
            <a:off x="457200" y="696375"/>
            <a:ext cx="8458200" cy="4802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600"/>
              </a:spcBef>
              <a:spcAft>
                <a:spcPts val="0"/>
              </a:spcAft>
              <a:buClr>
                <a:srgbClr val="FF0000"/>
              </a:buClr>
              <a:buSzPts val="1800"/>
              <a:buFont typeface="Calibri"/>
              <a:buChar char="-"/>
            </a:pPr>
            <a:r>
              <a:rPr b="0" lang="en-US" sz="1800">
                <a:solidFill>
                  <a:srgbClr val="FF0000"/>
                </a:solidFill>
              </a:rPr>
              <a:t>$ kubectl create -f </a:t>
            </a:r>
            <a:r>
              <a:rPr b="0" lang="en-US" sz="1800" u="sng">
                <a:solidFill>
                  <a:srgbClr val="FF0000"/>
                </a:solidFill>
                <a:hlinkClick r:id="rId3"/>
              </a:rPr>
              <a:t>https://raw.githubusercontent.com/abhikbanerjee/Kubernetes_Exercise_Files/master/helper_yaml_files/Ex_common_debugging/helloworld-with-bad-pod.yaml</a:t>
            </a:r>
            <a:r>
              <a:rPr b="0" lang="en-US" sz="1800">
                <a:solidFill>
                  <a:srgbClr val="FF0000"/>
                </a:solidFill>
              </a:rPr>
              <a:t> </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get po,deploy,svc</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describe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logs &lt;pod_name&gt;</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kubectl exec -it &lt;pod_name&gt; /bin/bash</a:t>
            </a:r>
            <a:endParaRPr b="0" sz="1800">
              <a:solidFill>
                <a:srgbClr val="FF0000"/>
              </a:solidFill>
            </a:endParaRPr>
          </a:p>
          <a:p>
            <a:pPr indent="-342900" lvl="0" marL="457200" marR="0" rtl="0" algn="l">
              <a:lnSpc>
                <a:spcPct val="90000"/>
              </a:lnSpc>
              <a:spcBef>
                <a:spcPts val="0"/>
              </a:spcBef>
              <a:spcAft>
                <a:spcPts val="0"/>
              </a:spcAft>
              <a:buClr>
                <a:srgbClr val="FF0000"/>
              </a:buClr>
              <a:buSzPts val="1800"/>
              <a:buFont typeface="Calibri"/>
              <a:buChar char="-"/>
            </a:pPr>
            <a:r>
              <a:rPr b="0" lang="en-US" sz="1800">
                <a:solidFill>
                  <a:srgbClr val="FF0000"/>
                </a:solidFill>
              </a:rPr>
              <a:t>$ ps -ef</a:t>
            </a:r>
            <a:endParaRPr b="0" sz="1800">
              <a:solidFill>
                <a:srgbClr val="FF0000"/>
              </a:solidFill>
            </a:endParaRPr>
          </a:p>
          <a:p>
            <a:pPr indent="-342900" lvl="0" marL="457200" rtl="0" algn="l">
              <a:spcBef>
                <a:spcPts val="0"/>
              </a:spcBef>
              <a:spcAft>
                <a:spcPts val="0"/>
              </a:spcAft>
              <a:buClr>
                <a:srgbClr val="FF0000"/>
              </a:buClr>
              <a:buSzPts val="1800"/>
              <a:buFont typeface="Calibri"/>
              <a:buChar char="-"/>
            </a:pPr>
            <a:r>
              <a:rPr b="0" lang="en-US" sz="1800">
                <a:solidFill>
                  <a:srgbClr val="FF0000"/>
                </a:solidFill>
              </a:rPr>
              <a:t>$ kubectl exec -it &lt;pod_name&gt; -c helloworld /bin/bash</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a:t>
            </a:r>
            <a:r>
              <a:rPr b="0" lang="en-US" sz="1800">
                <a:solidFill>
                  <a:srgbClr val="FF0000"/>
                </a:solidFill>
              </a:rPr>
              <a:t>kubectl get &lt;pod_name&gt; -o wide, json, yaml  (can use -l option)</a:t>
            </a:r>
            <a:endParaRPr b="0" sz="1800">
              <a:solidFill>
                <a:srgbClr val="FF0000"/>
              </a:solidFill>
            </a:endParaRPr>
          </a:p>
          <a:p>
            <a:pPr indent="0" lvl="0" marL="457200" rtl="0" algn="l">
              <a:lnSpc>
                <a:spcPct val="100000"/>
              </a:lnSpc>
              <a:spcBef>
                <a:spcPts val="0"/>
              </a:spcBef>
              <a:spcAft>
                <a:spcPts val="0"/>
              </a:spcAft>
              <a:buNone/>
            </a:pPr>
            <a:r>
              <a:rPr lang="en-US" sz="1800">
                <a:solidFill>
                  <a:srgbClr val="FF0000"/>
                </a:solidFill>
              </a:rPr>
              <a:t>Use sample_retail_infra.yaml</a:t>
            </a:r>
            <a:endParaRPr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--sort-by=.metadata.name -o wide --all-namespaces</a:t>
            </a:r>
            <a:endParaRPr b="0" sz="1800">
              <a:solidFill>
                <a:srgbClr val="FF0000"/>
              </a:solidFill>
            </a:endParaRPr>
          </a:p>
          <a:p>
            <a:pPr indent="-342900" lvl="0" marL="457200" rtl="0" algn="l">
              <a:lnSpc>
                <a:spcPct val="100000"/>
              </a:lnSpc>
              <a:spcBef>
                <a:spcPts val="0"/>
              </a:spcBef>
              <a:spcAft>
                <a:spcPts val="0"/>
              </a:spcAft>
              <a:buClr>
                <a:srgbClr val="FF0000"/>
              </a:buClr>
              <a:buSzPts val="1800"/>
              <a:buFont typeface="Calibri"/>
              <a:buChar char="-"/>
            </a:pPr>
            <a:r>
              <a:rPr b="0" lang="en-US" sz="1800">
                <a:solidFill>
                  <a:srgbClr val="FF0000"/>
                </a:solidFill>
              </a:rPr>
              <a:t>$ kubectl get pods -o=jsonpath"{..images}"  -l env=staging  -n cart</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delete pods -n cart --all (delete all the pods in cart namespace, using --all we want to be sure we want to delete everything)</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 kubectl get pods -n cart -w (watch the deletion process for a while)</a:t>
            </a:r>
            <a:endParaRPr b="0" sz="1800">
              <a:solidFill>
                <a:srgbClr val="FF0000"/>
              </a:solidFill>
            </a:endParaRPr>
          </a:p>
          <a:p>
            <a:pPr indent="-342900" lvl="0" marL="457200" rtl="0" algn="l">
              <a:lnSpc>
                <a:spcPct val="100000"/>
              </a:lnSpc>
              <a:spcBef>
                <a:spcPts val="0"/>
              </a:spcBef>
              <a:spcAft>
                <a:spcPts val="0"/>
              </a:spcAft>
              <a:buClr>
                <a:srgbClr val="FF0000"/>
              </a:buClr>
              <a:buSzPts val="1800"/>
              <a:buChar char="-"/>
            </a:pPr>
            <a:r>
              <a:rPr b="0" lang="en-US" sz="1800">
                <a:solidFill>
                  <a:srgbClr val="FF0000"/>
                </a:solidFill>
              </a:rPr>
              <a:t>we can add </a:t>
            </a:r>
            <a:r>
              <a:rPr lang="en-US" sz="1800">
                <a:solidFill>
                  <a:srgbClr val="FF0000"/>
                </a:solidFill>
              </a:rPr>
              <a:t>--grace-period=0 --force</a:t>
            </a:r>
            <a:r>
              <a:rPr b="0" lang="en-US" sz="1800">
                <a:solidFill>
                  <a:srgbClr val="FF0000"/>
                </a:solidFill>
              </a:rPr>
              <a:t>  (doesn’t wait for the pod to do the clean up , and force deletes the pods)</a:t>
            </a:r>
            <a:endParaRPr b="0" sz="1800">
              <a:solidFill>
                <a:srgbClr val="FF0000"/>
              </a:solidFill>
            </a:endParaRPr>
          </a:p>
          <a:p>
            <a:pPr indent="0" lvl="0" marL="457200" rtl="0" algn="l">
              <a:lnSpc>
                <a:spcPct val="157143"/>
              </a:lnSpc>
              <a:spcBef>
                <a:spcPts val="0"/>
              </a:spcBef>
              <a:spcAft>
                <a:spcPts val="0"/>
              </a:spcAft>
              <a:buNone/>
            </a:pPr>
            <a:r>
              <a:t/>
            </a:r>
            <a:endParaRPr b="0" sz="1400"/>
          </a:p>
        </p:txBody>
      </p:sp>
      <p:sp>
        <p:nvSpPr>
          <p:cNvPr id="909" name="Google Shape;909;p135"/>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36"/>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a:t>
            </a:r>
            <a:r>
              <a:rPr lang="en-US">
                <a:solidFill>
                  <a:srgbClr val="000000"/>
                </a:solidFill>
              </a:rPr>
              <a:t>Probes</a:t>
            </a:r>
            <a:endParaRPr b="1" i="0" sz="3600" u="none" cap="none" strike="noStrike">
              <a:solidFill>
                <a:srgbClr val="000000"/>
              </a:solidFill>
              <a:latin typeface="Calibri"/>
              <a:ea typeface="Calibri"/>
              <a:cs typeface="Calibri"/>
              <a:sym typeface="Calibri"/>
            </a:endParaRPr>
          </a:p>
        </p:txBody>
      </p:sp>
      <p:sp>
        <p:nvSpPr>
          <p:cNvPr id="915" name="Google Shape;915;p136"/>
          <p:cNvSpPr txBox="1"/>
          <p:nvPr/>
        </p:nvSpPr>
        <p:spPr>
          <a:xfrm>
            <a:off x="628650" y="1143000"/>
            <a:ext cx="7886700" cy="4855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b="1" lang="en-US" sz="2200">
                <a:solidFill>
                  <a:srgbClr val="212121"/>
                </a:solidFill>
                <a:latin typeface="Calibri"/>
                <a:ea typeface="Calibri"/>
                <a:cs typeface="Calibri"/>
                <a:sym typeface="Calibri"/>
              </a:rPr>
              <a:t>Kubernetes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a:t>
            </a:r>
            <a:r>
              <a:rPr lang="en-US" sz="2200">
                <a:highlight>
                  <a:srgbClr val="FFFFFF"/>
                </a:highlight>
                <a:uFill>
                  <a:noFill/>
                </a:uFill>
                <a:latin typeface="Calibri"/>
                <a:ea typeface="Calibri"/>
                <a:cs typeface="Calibri"/>
                <a:sym typeface="Calibri"/>
                <a:hlinkClick r:id="rId3"/>
              </a:rPr>
              <a:t>kubelet</a:t>
            </a:r>
            <a:r>
              <a:rPr lang="en-US" sz="2200">
                <a:solidFill>
                  <a:schemeClr val="dk1"/>
                </a:solidFill>
                <a:highlight>
                  <a:srgbClr val="FFFFFF"/>
                </a:highlight>
                <a:latin typeface="Calibri"/>
                <a:ea typeface="Calibri"/>
                <a:cs typeface="Calibri"/>
                <a:sym typeface="Calibri"/>
              </a:rPr>
              <a:t> uses liveness probes and readiness probe to check status of containers. </a:t>
            </a:r>
            <a:endParaRPr sz="2200">
              <a:solidFill>
                <a:schemeClr val="dk1"/>
              </a:solidFill>
              <a:highlight>
                <a:srgbClr val="FFFFFF"/>
              </a:highlight>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lang="en-US" sz="2200">
                <a:solidFill>
                  <a:srgbClr val="212121"/>
                </a:solidFill>
                <a:latin typeface="Calibri"/>
                <a:ea typeface="Calibri"/>
                <a:cs typeface="Calibri"/>
                <a:sym typeface="Calibri"/>
              </a:rPr>
              <a:t>Kubernetes uses 2 different Probes :-</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Liveness</a:t>
            </a:r>
            <a:r>
              <a:rPr b="1" lang="en-US" sz="2200">
                <a:solidFill>
                  <a:srgbClr val="212121"/>
                </a:solidFill>
                <a:latin typeface="Calibri"/>
                <a:ea typeface="Calibri"/>
                <a:cs typeface="Calibri"/>
                <a:sym typeface="Calibri"/>
              </a:rPr>
              <a:t>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uses liveness probes to know when to restart a Container. Liveness probe could catch a deadlock, where an application is running, but unable to make progress. Restarting a Container in such a state can help to make the application more available despite bugs.</a:t>
            </a:r>
            <a:endParaRPr sz="2200">
              <a:solidFill>
                <a:srgbClr val="212121"/>
              </a:solidFill>
              <a:latin typeface="Calibri"/>
              <a:ea typeface="Calibri"/>
              <a:cs typeface="Calibri"/>
              <a:sym typeface="Calibri"/>
            </a:endParaRPr>
          </a:p>
          <a:p>
            <a:pPr indent="-368300" lvl="0" marL="457200" marR="0" rtl="0" algn="l">
              <a:lnSpc>
                <a:spcPct val="90000"/>
              </a:lnSpc>
              <a:spcBef>
                <a:spcPts val="0"/>
              </a:spcBef>
              <a:spcAft>
                <a:spcPts val="0"/>
              </a:spcAft>
              <a:buClr>
                <a:srgbClr val="212121"/>
              </a:buClr>
              <a:buSzPts val="2200"/>
              <a:buFont typeface="Calibri"/>
              <a:buChar char="-"/>
            </a:pPr>
            <a:r>
              <a:rPr b="1" lang="en-US" sz="2200">
                <a:solidFill>
                  <a:srgbClr val="212121"/>
                </a:solidFill>
                <a:latin typeface="Calibri"/>
                <a:ea typeface="Calibri"/>
                <a:cs typeface="Calibri"/>
                <a:sym typeface="Calibri"/>
              </a:rPr>
              <a:t>Readiness Probe</a:t>
            </a:r>
            <a:r>
              <a:rPr lang="en-US" sz="2200">
                <a:solidFill>
                  <a:srgbClr val="212121"/>
                </a:solidFill>
                <a:latin typeface="Calibri"/>
                <a:ea typeface="Calibri"/>
                <a:cs typeface="Calibri"/>
                <a:sym typeface="Calibri"/>
              </a:rPr>
              <a:t> : </a:t>
            </a:r>
            <a:r>
              <a:rPr lang="en-US" sz="2200">
                <a:solidFill>
                  <a:schemeClr val="dk1"/>
                </a:solidFill>
                <a:highlight>
                  <a:srgbClr val="FFFFFF"/>
                </a:highlight>
                <a:latin typeface="Calibri"/>
                <a:ea typeface="Calibri"/>
                <a:cs typeface="Calibri"/>
                <a:sym typeface="Calibri"/>
              </a:rPr>
              <a:t>The kubelet uses readiness probes to know when a Container is ready to start accepting traffic. A Pod is considered ready when all of its Containers are ready. One use of this signal is to control which Pods are used as backends for Services. When a Pod is not ready, it is removed from Service load balancers</a:t>
            </a:r>
            <a:endParaRPr sz="2200">
              <a:solidFill>
                <a:srgbClr val="21212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37"/>
          <p:cNvSpPr txBox="1"/>
          <p:nvPr>
            <p:ph type="title"/>
          </p:nvPr>
        </p:nvSpPr>
        <p:spPr>
          <a:xfrm>
            <a:off x="628650" y="365129"/>
            <a:ext cx="7886700" cy="115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36C09"/>
              </a:buClr>
              <a:buSzPts val="3600"/>
              <a:buFont typeface="Calibri"/>
              <a:buNone/>
            </a:pPr>
            <a:r>
              <a:rPr lang="en-US">
                <a:solidFill>
                  <a:srgbClr val="000000"/>
                </a:solidFill>
              </a:rPr>
              <a:t>Exercise 5 - (Liveness and Readiness Probes )</a:t>
            </a:r>
            <a:br>
              <a:rPr b="1" i="0" lang="en-US" sz="3600" u="none" cap="none" strike="noStrike">
                <a:solidFill>
                  <a:srgbClr val="E36C09"/>
                </a:solidFill>
                <a:latin typeface="Calibri"/>
                <a:ea typeface="Calibri"/>
                <a:cs typeface="Calibri"/>
                <a:sym typeface="Calibri"/>
              </a:rPr>
            </a:br>
            <a:endParaRPr b="1" i="0" sz="3600" u="none" cap="none" strike="noStrike">
              <a:solidFill>
                <a:schemeClr val="accent3"/>
              </a:solidFill>
              <a:latin typeface="Calibri"/>
              <a:ea typeface="Calibri"/>
              <a:cs typeface="Calibri"/>
              <a:sym typeface="Calibri"/>
            </a:endParaRPr>
          </a:p>
        </p:txBody>
      </p:sp>
      <p:sp>
        <p:nvSpPr>
          <p:cNvPr id="921" name="Google Shape;921;p137"/>
          <p:cNvSpPr txBox="1"/>
          <p:nvPr>
            <p:ph idx="1" type="body"/>
          </p:nvPr>
        </p:nvSpPr>
        <p:spPr>
          <a:xfrm>
            <a:off x="552450" y="1295400"/>
            <a:ext cx="7886700" cy="46530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0"/>
              </a:spcBef>
              <a:spcAft>
                <a:spcPts val="0"/>
              </a:spcAft>
              <a:buClr>
                <a:srgbClr val="000000"/>
              </a:buClr>
              <a:buSzPts val="2200"/>
              <a:buFont typeface="Calibri"/>
              <a:buChar char="-"/>
            </a:pPr>
            <a:r>
              <a:rPr b="0" lang="en-US" sz="2200"/>
              <a:t>learn the concepts of Liveness and Readiness Probes.</a:t>
            </a:r>
            <a:endParaRPr b="0" sz="2200"/>
          </a:p>
          <a:p>
            <a:pPr indent="-368300" lvl="0" marL="457200" marR="0" rtl="0" algn="l">
              <a:lnSpc>
                <a:spcPct val="90000"/>
              </a:lnSpc>
              <a:spcBef>
                <a:spcPts val="0"/>
              </a:spcBef>
              <a:spcAft>
                <a:spcPts val="0"/>
              </a:spcAft>
              <a:buClr>
                <a:srgbClr val="000000"/>
              </a:buClr>
              <a:buSzPts val="2200"/>
              <a:buChar char="-"/>
            </a:pPr>
            <a:r>
              <a:rPr b="0" lang="en-US" sz="2200"/>
              <a:t>See the example of CrashLoopBackOff</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rPr b="0" lang="en-US" sz="2200" u="sng">
                <a:solidFill>
                  <a:schemeClr val="hlink"/>
                </a:solidFill>
                <a:hlinkClick r:id="rId3"/>
              </a:rPr>
              <a:t>https://github.com/abhikbanerjee/Kubernetes_Exercise_Files/blob/master/AWS_liveness_readiness_probe.md</a:t>
            </a:r>
            <a:r>
              <a:rPr b="0" lang="en-US" sz="2200"/>
              <a:t> </a:t>
            </a:r>
            <a:endParaRPr b="0" sz="2200"/>
          </a:p>
          <a:p>
            <a:pPr indent="0" lvl="0" marL="457200" marR="0" rtl="0" algn="l">
              <a:lnSpc>
                <a:spcPct val="90000"/>
              </a:lnSpc>
              <a:spcBef>
                <a:spcPts val="0"/>
              </a:spcBef>
              <a:spcAft>
                <a:spcPts val="0"/>
              </a:spcAft>
              <a:buNone/>
            </a:pPr>
            <a:r>
              <a:t/>
            </a:r>
            <a:endParaRPr b="0" sz="2200"/>
          </a:p>
          <a:p>
            <a:pPr indent="0" lvl="0" marL="0" marR="0" rtl="0" algn="l">
              <a:lnSpc>
                <a:spcPct val="90000"/>
              </a:lnSpc>
              <a:spcBef>
                <a:spcPts val="0"/>
              </a:spcBef>
              <a:spcAft>
                <a:spcPts val="0"/>
              </a:spcAft>
              <a:buNone/>
            </a:pPr>
            <a:r>
              <a:t/>
            </a:r>
            <a:endParaRPr b="0" sz="2200"/>
          </a:p>
        </p:txBody>
      </p:sp>
      <p:sp>
        <p:nvSpPr>
          <p:cNvPr id="922" name="Google Shape;922;p137"/>
          <p:cNvSpPr txBox="1"/>
          <p:nvPr/>
        </p:nvSpPr>
        <p:spPr>
          <a:xfrm>
            <a:off x="261350" y="5849975"/>
            <a:ext cx="68058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Ref:- https://www.linkedin.com/learning/learning-kubernetes/next-steps</a:t>
            </a:r>
            <a:endParaRPr sz="9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38"/>
          <p:cNvSpPr txBox="1"/>
          <p:nvPr>
            <p:ph type="title"/>
          </p:nvPr>
        </p:nvSpPr>
        <p:spPr>
          <a:xfrm>
            <a:off x="628650" y="365129"/>
            <a:ext cx="7886700" cy="93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
        <p:nvSpPr>
          <p:cNvPr id="928" name="Google Shape;928;p138"/>
          <p:cNvSpPr txBox="1"/>
          <p:nvPr/>
        </p:nvSpPr>
        <p:spPr>
          <a:xfrm>
            <a:off x="628650" y="1143000"/>
            <a:ext cx="7886700" cy="485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On-disk files in a container are the simplest place for an application to write </a:t>
            </a:r>
            <a:endParaRPr i="0" sz="22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rPr i="0" lang="en-US" sz="2200" u="none" cap="none" strike="noStrike">
                <a:solidFill>
                  <a:srgbClr val="212121"/>
                </a:solidFill>
                <a:latin typeface="Calibri"/>
                <a:ea typeface="Calibri"/>
                <a:cs typeface="Calibri"/>
                <a:sym typeface="Calibri"/>
              </a:rPr>
              <a:t>data, but this approach has drawbacks. The files are lost when the container crashes or stops for any other reason. Furthermore, files within a container are inaccessible to other containers running in the same </a:t>
            </a:r>
            <a:r>
              <a:rPr i="0" lang="en-US" sz="2200" u="sng" cap="none" strike="noStrike">
                <a:solidFill>
                  <a:schemeClr val="hlink"/>
                </a:solidFill>
                <a:latin typeface="Calibri"/>
                <a:ea typeface="Calibri"/>
                <a:cs typeface="Calibri"/>
                <a:sym typeface="Calibri"/>
                <a:hlinkClick r:id="rId3"/>
              </a:rPr>
              <a:t>Pod</a:t>
            </a:r>
            <a:r>
              <a:rPr i="0" lang="en-US" sz="2200" u="none" cap="none" strike="noStrike">
                <a:solidFill>
                  <a:srgbClr val="212121"/>
                </a:solidFill>
                <a:latin typeface="Calibri"/>
                <a:ea typeface="Calibri"/>
                <a:cs typeface="Calibri"/>
                <a:sym typeface="Calibri"/>
              </a:rPr>
              <a:t>. The </a:t>
            </a:r>
            <a:r>
              <a:rPr i="0" lang="en-US" sz="2200" u="sng" cap="none" strike="noStrike">
                <a:solidFill>
                  <a:schemeClr val="hlink"/>
                </a:solidFill>
                <a:latin typeface="Calibri"/>
                <a:ea typeface="Calibri"/>
                <a:cs typeface="Calibri"/>
                <a:sym typeface="Calibri"/>
                <a:hlinkClick r:id="rId4"/>
              </a:rPr>
              <a:t>Kubernetes Volume</a:t>
            </a:r>
            <a:r>
              <a:rPr i="0" lang="en-US" sz="2200" u="none" cap="none" strike="noStrike">
                <a:solidFill>
                  <a:srgbClr val="212121"/>
                </a:solidFill>
                <a:latin typeface="Calibri"/>
                <a:ea typeface="Calibri"/>
                <a:cs typeface="Calibri"/>
                <a:sym typeface="Calibri"/>
              </a:rPr>
              <a:t> abstraction addresses both of these issues.</a:t>
            </a:r>
            <a:endParaRPr i="0" sz="2200" u="none" cap="none" strike="noStrike">
              <a:solidFill>
                <a:srgbClr val="212121"/>
              </a:solidFill>
              <a:latin typeface="Calibri"/>
              <a:ea typeface="Calibri"/>
              <a:cs typeface="Calibri"/>
              <a:sym typeface="Calibri"/>
            </a:endParaRPr>
          </a:p>
          <a:p>
            <a:pPr indent="0" lvl="0" marL="0" marR="0" rtl="0" algn="l">
              <a:lnSpc>
                <a:spcPct val="90000"/>
              </a:lnSpc>
              <a:spcBef>
                <a:spcPts val="0"/>
              </a:spcBef>
              <a:spcAft>
                <a:spcPts val="0"/>
              </a:spcAft>
              <a:buClr>
                <a:schemeClr val="accent3"/>
              </a:buClr>
              <a:buSzPts val="1800"/>
              <a:buFont typeface="Noto Sans Symbols"/>
              <a:buNone/>
            </a:pPr>
            <a:r>
              <a:t/>
            </a:r>
            <a:endParaRPr sz="2200">
              <a:solidFill>
                <a:srgbClr val="212121"/>
              </a:solidFill>
              <a:latin typeface="Calibri"/>
              <a:ea typeface="Calibri"/>
              <a:cs typeface="Calibri"/>
              <a:sym typeface="Calibri"/>
            </a:endParaRPr>
          </a:p>
          <a:p>
            <a:pPr indent="-482600" lvl="0" marL="457200" rtl="0" algn="l">
              <a:lnSpc>
                <a:spcPct val="9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A directory accessible to all containers 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Volumes out live containers that run within a pod</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May be passed between pods</a:t>
            </a:r>
            <a:endParaRPr b="1" sz="2200">
              <a:solidFill>
                <a:schemeClr val="dk1"/>
              </a:solidFill>
              <a:latin typeface="Calibri"/>
              <a:ea typeface="Calibri"/>
              <a:cs typeface="Calibri"/>
              <a:sym typeface="Calibri"/>
            </a:endParaRPr>
          </a:p>
          <a:p>
            <a:pPr indent="-482600" lvl="0" marL="457200" rtl="0" algn="l">
              <a:lnSpc>
                <a:spcPct val="90000"/>
              </a:lnSpc>
              <a:spcBef>
                <a:spcPts val="60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Data is preserved across container restarts</a:t>
            </a:r>
            <a:endParaRPr sz="2200">
              <a:solidFill>
                <a:srgbClr val="21212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39"/>
          <p:cNvSpPr txBox="1"/>
          <p:nvPr/>
        </p:nvSpPr>
        <p:spPr>
          <a:xfrm>
            <a:off x="762000" y="4572000"/>
            <a:ext cx="67056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Calibri"/>
                <a:ea typeface="Calibri"/>
                <a:cs typeface="Calibri"/>
                <a:sym typeface="Calibri"/>
              </a:rPr>
              <a:t>Note: </a:t>
            </a:r>
            <a:r>
              <a:rPr i="0" lang="en-US" sz="1800" u="none" cap="none" strike="noStrike">
                <a:solidFill>
                  <a:schemeClr val="dk1"/>
                </a:solidFill>
                <a:latin typeface="Calibri"/>
                <a:ea typeface="Calibri"/>
                <a:cs typeface="Calibri"/>
                <a:sym typeface="Calibri"/>
              </a:rPr>
              <a:t>Volumes are based on a wide assortment of underlying storage provides. Every major public cloud (including Azure) has several options for volume storage</a:t>
            </a:r>
            <a:endParaRPr i="0" sz="1800" u="none" cap="none" strike="noStrike">
              <a:solidFill>
                <a:schemeClr val="dk1"/>
              </a:solidFill>
              <a:latin typeface="Calibri"/>
              <a:ea typeface="Calibri"/>
              <a:cs typeface="Calibri"/>
              <a:sym typeface="Calibri"/>
            </a:endParaRPr>
          </a:p>
        </p:txBody>
      </p:sp>
      <p:pic>
        <p:nvPicPr>
          <p:cNvPr id="934" name="Google Shape;934;p139"/>
          <p:cNvPicPr preferRelativeResize="0"/>
          <p:nvPr/>
        </p:nvPicPr>
        <p:blipFill rotWithShape="1">
          <a:blip r:embed="rId3">
            <a:alphaModFix/>
          </a:blip>
          <a:srcRect b="0" l="0" r="0" t="0"/>
          <a:stretch/>
        </p:blipFill>
        <p:spPr>
          <a:xfrm>
            <a:off x="762000" y="1752600"/>
            <a:ext cx="7480300" cy="2336800"/>
          </a:xfrm>
          <a:prstGeom prst="rect">
            <a:avLst/>
          </a:prstGeom>
          <a:noFill/>
          <a:ln>
            <a:noFill/>
          </a:ln>
        </p:spPr>
      </p:pic>
      <p:sp>
        <p:nvSpPr>
          <p:cNvPr id="935" name="Google Shape;935;p139"/>
          <p:cNvSpPr txBox="1"/>
          <p:nvPr>
            <p:ph type="title"/>
          </p:nvPr>
        </p:nvSpPr>
        <p:spPr>
          <a:xfrm>
            <a:off x="628650" y="365129"/>
            <a:ext cx="7886700" cy="9302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3600"/>
              <a:buFont typeface="Calibri"/>
              <a:buNone/>
            </a:pPr>
            <a:r>
              <a:rPr b="1" i="0" lang="en-US" sz="3600" u="none" cap="none" strike="noStrike">
                <a:solidFill>
                  <a:srgbClr val="000000"/>
                </a:solidFill>
                <a:latin typeface="Calibri"/>
                <a:ea typeface="Calibri"/>
                <a:cs typeface="Calibri"/>
                <a:sym typeface="Calibri"/>
              </a:rPr>
              <a:t>Kubernetes: Volumes</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chTown Theme2">
  <a:themeElements>
    <a:clrScheme name="TechtownTraining">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